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media/image23.jpg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300" r:id="rId4"/>
    <p:sldId id="258" r:id="rId5"/>
    <p:sldId id="259" r:id="rId6"/>
    <p:sldId id="260" r:id="rId7"/>
    <p:sldId id="264" r:id="rId8"/>
    <p:sldId id="266" r:id="rId9"/>
    <p:sldId id="265" r:id="rId10"/>
    <p:sldId id="269" r:id="rId11"/>
    <p:sldId id="272" r:id="rId12"/>
    <p:sldId id="274" r:id="rId13"/>
    <p:sldId id="301" r:id="rId14"/>
  </p:sldIdLst>
  <p:sldSz cx="9144000" cy="5143500" type="screen16x9"/>
  <p:notesSz cx="9144000" cy="5143500"/>
  <p:custDataLst>
    <p:tags r:id="rId15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7" d="100"/>
          <a:sy n="107" d="100"/>
        </p:scale>
        <p:origin x="114" y="56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415528" y="136651"/>
            <a:ext cx="8312942" cy="4533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1/28/2019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40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1/28/2019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1/28/2019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1/28/2019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1/28/2019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5143500"/>
                </a:moveTo>
                <a:lnTo>
                  <a:pt x="9144000" y="5143500"/>
                </a:lnTo>
                <a:lnTo>
                  <a:pt x="9144000" y="0"/>
                </a:lnTo>
                <a:lnTo>
                  <a:pt x="0" y="0"/>
                </a:lnTo>
                <a:lnTo>
                  <a:pt x="0" y="5143500"/>
                </a:lnTo>
                <a:close/>
              </a:path>
            </a:pathLst>
          </a:custGeom>
          <a:solidFill>
            <a:srgbClr val="19191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81109" y="1032763"/>
            <a:ext cx="7181781" cy="12458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19332" y="973633"/>
            <a:ext cx="8305335" cy="30276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1/28/2019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48" y="0"/>
            <a:ext cx="9140952" cy="51419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body" idx="1"/>
          </p:nvPr>
        </p:nvSpPr>
        <p:spPr>
          <a:xfrm>
            <a:off x="369929" y="1317478"/>
            <a:ext cx="8305336" cy="996502"/>
          </a:xfrm>
          <a:prstGeom prst="rect">
            <a:avLst/>
          </a:prstGeom>
        </p:spPr>
        <p:txBody>
          <a:bodyPr vert="horz" wrap="square" lIns="0" tIns="72465" rIns="0" bIns="0" rtlCol="0">
            <a:spAutoFit/>
          </a:bodyPr>
          <a:lstStyle/>
          <a:p>
            <a:pPr marL="574040" marR="5080" algn="l">
              <a:lnSpc>
                <a:spcPct val="100000"/>
              </a:lnSpc>
              <a:spcBef>
                <a:spcPts val="105"/>
              </a:spcBef>
            </a:pPr>
            <a:r>
              <a:rPr lang="en-US" sz="6000" spc="-5" dirty="0"/>
              <a:t>Chatbot</a:t>
            </a:r>
            <a:endParaRPr sz="6000" spc="-5" dirty="0"/>
          </a:p>
        </p:txBody>
      </p:sp>
      <p:sp>
        <p:nvSpPr>
          <p:cNvPr id="5" name="object 5"/>
          <p:cNvSpPr txBox="1"/>
          <p:nvPr/>
        </p:nvSpPr>
        <p:spPr>
          <a:xfrm>
            <a:off x="981109" y="2760980"/>
            <a:ext cx="2994025" cy="62709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lang="en-US" sz="2000" b="1" spc="-5" dirty="0">
                <a:solidFill>
                  <a:srgbClr val="FFFFFF"/>
                </a:solidFill>
                <a:latin typeface="Arial"/>
                <a:cs typeface="Arial"/>
              </a:rPr>
              <a:t>Team: Codabyte</a:t>
            </a:r>
            <a:endParaRPr sz="20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US" sz="2000" b="1" spc="-40" dirty="0">
                <a:solidFill>
                  <a:srgbClr val="FFFFFF"/>
                </a:solidFill>
                <a:latin typeface="Arial"/>
                <a:cs typeface="Arial"/>
              </a:rPr>
              <a:t>Data-path limited</a:t>
            </a:r>
            <a:endParaRPr sz="20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5528" y="136651"/>
            <a:ext cx="4417695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800" dirty="0">
                <a:solidFill>
                  <a:srgbClr val="F2F2F2"/>
                </a:solidFill>
              </a:rPr>
              <a:t>Amazon Lex –</a:t>
            </a:r>
            <a:r>
              <a:rPr sz="2800" spc="-60" dirty="0">
                <a:solidFill>
                  <a:srgbClr val="F2F2F2"/>
                </a:solidFill>
              </a:rPr>
              <a:t> </a:t>
            </a:r>
            <a:r>
              <a:rPr sz="2800" spc="-5" dirty="0">
                <a:solidFill>
                  <a:srgbClr val="F2F2F2"/>
                </a:solidFill>
              </a:rPr>
              <a:t>technology</a:t>
            </a:r>
            <a:endParaRPr sz="2800"/>
          </a:p>
        </p:txBody>
      </p:sp>
      <p:sp>
        <p:nvSpPr>
          <p:cNvPr id="3" name="object 3"/>
          <p:cNvSpPr/>
          <p:nvPr/>
        </p:nvSpPr>
        <p:spPr>
          <a:xfrm>
            <a:off x="3161487" y="2090661"/>
            <a:ext cx="3891279" cy="641350"/>
          </a:xfrm>
          <a:custGeom>
            <a:avLst/>
            <a:gdLst/>
            <a:ahLst/>
            <a:cxnLst/>
            <a:rect l="l" t="t" r="r" b="b"/>
            <a:pathLst>
              <a:path w="3891279" h="641350">
                <a:moveTo>
                  <a:pt x="3784180" y="0"/>
                </a:moveTo>
                <a:lnTo>
                  <a:pt x="106895" y="0"/>
                </a:lnTo>
                <a:lnTo>
                  <a:pt x="65290" y="8401"/>
                </a:lnTo>
                <a:lnTo>
                  <a:pt x="31311" y="31311"/>
                </a:lnTo>
                <a:lnTo>
                  <a:pt x="8401" y="65290"/>
                </a:lnTo>
                <a:lnTo>
                  <a:pt x="0" y="106895"/>
                </a:lnTo>
                <a:lnTo>
                  <a:pt x="0" y="534454"/>
                </a:lnTo>
                <a:lnTo>
                  <a:pt x="8401" y="576065"/>
                </a:lnTo>
                <a:lnTo>
                  <a:pt x="31311" y="610042"/>
                </a:lnTo>
                <a:lnTo>
                  <a:pt x="65290" y="632950"/>
                </a:lnTo>
                <a:lnTo>
                  <a:pt x="106895" y="641350"/>
                </a:lnTo>
                <a:lnTo>
                  <a:pt x="3784180" y="641350"/>
                </a:lnTo>
                <a:lnTo>
                  <a:pt x="3825786" y="632950"/>
                </a:lnTo>
                <a:lnTo>
                  <a:pt x="3859764" y="610042"/>
                </a:lnTo>
                <a:lnTo>
                  <a:pt x="3882675" y="576065"/>
                </a:lnTo>
                <a:lnTo>
                  <a:pt x="3891076" y="534454"/>
                </a:lnTo>
                <a:lnTo>
                  <a:pt x="3891076" y="106895"/>
                </a:lnTo>
                <a:lnTo>
                  <a:pt x="3882675" y="65290"/>
                </a:lnTo>
                <a:lnTo>
                  <a:pt x="3859764" y="31311"/>
                </a:lnTo>
                <a:lnTo>
                  <a:pt x="3825786" y="8401"/>
                </a:lnTo>
                <a:lnTo>
                  <a:pt x="3784180" y="0"/>
                </a:lnTo>
                <a:close/>
              </a:path>
            </a:pathLst>
          </a:custGeom>
          <a:solidFill>
            <a:srgbClr val="FCB64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321518" y="2245867"/>
            <a:ext cx="13722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Amazon</a:t>
            </a:r>
            <a:r>
              <a:rPr sz="1800" b="1" spc="-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Lex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268497" y="3786555"/>
            <a:ext cx="1586230" cy="544830"/>
          </a:xfrm>
          <a:custGeom>
            <a:avLst/>
            <a:gdLst/>
            <a:ahLst/>
            <a:cxnLst/>
            <a:rect l="l" t="t" r="r" b="b"/>
            <a:pathLst>
              <a:path w="1586229" h="544829">
                <a:moveTo>
                  <a:pt x="1494815" y="0"/>
                </a:moveTo>
                <a:lnTo>
                  <a:pt x="90792" y="0"/>
                </a:lnTo>
                <a:lnTo>
                  <a:pt x="55453" y="7133"/>
                </a:lnTo>
                <a:lnTo>
                  <a:pt x="26593" y="26588"/>
                </a:lnTo>
                <a:lnTo>
                  <a:pt x="7135" y="55446"/>
                </a:lnTo>
                <a:lnTo>
                  <a:pt x="0" y="90789"/>
                </a:lnTo>
                <a:lnTo>
                  <a:pt x="0" y="453952"/>
                </a:lnTo>
                <a:lnTo>
                  <a:pt x="7135" y="489293"/>
                </a:lnTo>
                <a:lnTo>
                  <a:pt x="26593" y="518152"/>
                </a:lnTo>
                <a:lnTo>
                  <a:pt x="55453" y="537610"/>
                </a:lnTo>
                <a:lnTo>
                  <a:pt x="90792" y="544744"/>
                </a:lnTo>
                <a:lnTo>
                  <a:pt x="1494815" y="544744"/>
                </a:lnTo>
                <a:lnTo>
                  <a:pt x="1530159" y="537610"/>
                </a:lnTo>
                <a:lnTo>
                  <a:pt x="1559018" y="518152"/>
                </a:lnTo>
                <a:lnTo>
                  <a:pt x="1578474" y="489293"/>
                </a:lnTo>
                <a:lnTo>
                  <a:pt x="1585607" y="453952"/>
                </a:lnTo>
                <a:lnTo>
                  <a:pt x="1585607" y="90789"/>
                </a:lnTo>
                <a:lnTo>
                  <a:pt x="1578474" y="55446"/>
                </a:lnTo>
                <a:lnTo>
                  <a:pt x="1559018" y="26588"/>
                </a:lnTo>
                <a:lnTo>
                  <a:pt x="1530159" y="7133"/>
                </a:lnTo>
                <a:lnTo>
                  <a:pt x="1494815" y="0"/>
                </a:lnTo>
                <a:close/>
              </a:path>
            </a:pathLst>
          </a:custGeom>
          <a:solidFill>
            <a:srgbClr val="A7A8A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508921" y="3888740"/>
            <a:ext cx="107251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11430">
              <a:lnSpc>
                <a:spcPct val="100000"/>
              </a:lnSpc>
              <a:spcBef>
                <a:spcPts val="105"/>
              </a:spcBef>
            </a:pPr>
            <a:r>
              <a:rPr sz="1000" spc="-5" dirty="0">
                <a:solidFill>
                  <a:srgbClr val="FFFFFF"/>
                </a:solidFill>
                <a:latin typeface="Arial"/>
                <a:cs typeface="Arial"/>
              </a:rPr>
              <a:t>Automatic </a:t>
            </a:r>
            <a:r>
              <a:rPr sz="1000" spc="-10" dirty="0">
                <a:solidFill>
                  <a:srgbClr val="FFFFFF"/>
                </a:solidFill>
                <a:latin typeface="Arial"/>
                <a:cs typeface="Arial"/>
              </a:rPr>
              <a:t>Speech  </a:t>
            </a:r>
            <a:r>
              <a:rPr sz="1000" spc="-5" dirty="0">
                <a:solidFill>
                  <a:srgbClr val="FFFFFF"/>
                </a:solidFill>
                <a:latin typeface="Arial"/>
                <a:cs typeface="Arial"/>
              </a:rPr>
              <a:t>Recognition</a:t>
            </a:r>
            <a:r>
              <a:rPr sz="1000" spc="-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Arial"/>
                <a:cs typeface="Arial"/>
              </a:rPr>
              <a:t>(ASR)</a:t>
            </a:r>
            <a:endParaRPr sz="10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009743" y="3786555"/>
            <a:ext cx="1586230" cy="544830"/>
          </a:xfrm>
          <a:custGeom>
            <a:avLst/>
            <a:gdLst/>
            <a:ahLst/>
            <a:cxnLst/>
            <a:rect l="l" t="t" r="r" b="b"/>
            <a:pathLst>
              <a:path w="1586229" h="544829">
                <a:moveTo>
                  <a:pt x="1494828" y="0"/>
                </a:moveTo>
                <a:lnTo>
                  <a:pt x="90804" y="0"/>
                </a:lnTo>
                <a:lnTo>
                  <a:pt x="55458" y="7133"/>
                </a:lnTo>
                <a:lnTo>
                  <a:pt x="26595" y="26588"/>
                </a:lnTo>
                <a:lnTo>
                  <a:pt x="7135" y="55446"/>
                </a:lnTo>
                <a:lnTo>
                  <a:pt x="0" y="90789"/>
                </a:lnTo>
                <a:lnTo>
                  <a:pt x="0" y="453952"/>
                </a:lnTo>
                <a:lnTo>
                  <a:pt x="7135" y="489293"/>
                </a:lnTo>
                <a:lnTo>
                  <a:pt x="26595" y="518152"/>
                </a:lnTo>
                <a:lnTo>
                  <a:pt x="55458" y="537610"/>
                </a:lnTo>
                <a:lnTo>
                  <a:pt x="90804" y="544744"/>
                </a:lnTo>
                <a:lnTo>
                  <a:pt x="1494828" y="544744"/>
                </a:lnTo>
                <a:lnTo>
                  <a:pt x="1530167" y="537610"/>
                </a:lnTo>
                <a:lnTo>
                  <a:pt x="1559026" y="518152"/>
                </a:lnTo>
                <a:lnTo>
                  <a:pt x="1578484" y="489293"/>
                </a:lnTo>
                <a:lnTo>
                  <a:pt x="1585620" y="453952"/>
                </a:lnTo>
                <a:lnTo>
                  <a:pt x="1585620" y="90789"/>
                </a:lnTo>
                <a:lnTo>
                  <a:pt x="1578484" y="55446"/>
                </a:lnTo>
                <a:lnTo>
                  <a:pt x="1559026" y="26588"/>
                </a:lnTo>
                <a:lnTo>
                  <a:pt x="1530167" y="7133"/>
                </a:lnTo>
                <a:lnTo>
                  <a:pt x="1494828" y="0"/>
                </a:lnTo>
                <a:close/>
              </a:path>
            </a:pathLst>
          </a:custGeom>
          <a:solidFill>
            <a:srgbClr val="A7A8A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5205539" y="3888740"/>
            <a:ext cx="122047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96520">
              <a:lnSpc>
                <a:spcPct val="100000"/>
              </a:lnSpc>
              <a:spcBef>
                <a:spcPts val="105"/>
              </a:spcBef>
            </a:pPr>
            <a:r>
              <a:rPr sz="1000" spc="-5" dirty="0">
                <a:solidFill>
                  <a:srgbClr val="FFFFFF"/>
                </a:solidFill>
                <a:latin typeface="Arial"/>
                <a:cs typeface="Arial"/>
              </a:rPr>
              <a:t>Natural </a:t>
            </a:r>
            <a:r>
              <a:rPr sz="1000" spc="-10" dirty="0">
                <a:solidFill>
                  <a:srgbClr val="FFFFFF"/>
                </a:solidFill>
                <a:latin typeface="Arial"/>
                <a:cs typeface="Arial"/>
              </a:rPr>
              <a:t>Language  Understanding</a:t>
            </a:r>
            <a:r>
              <a:rPr sz="10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Arial"/>
                <a:cs typeface="Arial"/>
              </a:rPr>
              <a:t>(NLU)</a:t>
            </a:r>
            <a:endParaRPr sz="10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161499" y="3698849"/>
            <a:ext cx="3570604" cy="744220"/>
          </a:xfrm>
          <a:custGeom>
            <a:avLst/>
            <a:gdLst/>
            <a:ahLst/>
            <a:cxnLst/>
            <a:rect l="l" t="t" r="r" b="b"/>
            <a:pathLst>
              <a:path w="3570604" h="744220">
                <a:moveTo>
                  <a:pt x="0" y="124031"/>
                </a:moveTo>
                <a:lnTo>
                  <a:pt x="9746" y="75752"/>
                </a:lnTo>
                <a:lnTo>
                  <a:pt x="36327" y="36327"/>
                </a:lnTo>
                <a:lnTo>
                  <a:pt x="75752" y="9746"/>
                </a:lnTo>
                <a:lnTo>
                  <a:pt x="124030" y="0"/>
                </a:lnTo>
                <a:lnTo>
                  <a:pt x="3446021" y="0"/>
                </a:lnTo>
                <a:lnTo>
                  <a:pt x="3494300" y="9746"/>
                </a:lnTo>
                <a:lnTo>
                  <a:pt x="3533724" y="36327"/>
                </a:lnTo>
                <a:lnTo>
                  <a:pt x="3560305" y="75752"/>
                </a:lnTo>
                <a:lnTo>
                  <a:pt x="3570052" y="124031"/>
                </a:lnTo>
                <a:lnTo>
                  <a:pt x="3570052" y="620130"/>
                </a:lnTo>
                <a:lnTo>
                  <a:pt x="3560305" y="668409"/>
                </a:lnTo>
                <a:lnTo>
                  <a:pt x="3533724" y="707833"/>
                </a:lnTo>
                <a:lnTo>
                  <a:pt x="3494300" y="734414"/>
                </a:lnTo>
                <a:lnTo>
                  <a:pt x="3446021" y="744161"/>
                </a:lnTo>
                <a:lnTo>
                  <a:pt x="124030" y="744161"/>
                </a:lnTo>
                <a:lnTo>
                  <a:pt x="75752" y="734414"/>
                </a:lnTo>
                <a:lnTo>
                  <a:pt x="36327" y="707833"/>
                </a:lnTo>
                <a:lnTo>
                  <a:pt x="9746" y="668409"/>
                </a:lnTo>
                <a:lnTo>
                  <a:pt x="0" y="620130"/>
                </a:lnTo>
                <a:lnTo>
                  <a:pt x="0" y="124031"/>
                </a:lnTo>
                <a:close/>
              </a:path>
            </a:pathLst>
          </a:custGeom>
          <a:ln w="9525">
            <a:solidFill>
              <a:srgbClr val="92CBF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228073" y="4467859"/>
            <a:ext cx="1848485" cy="1644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900" spc="-5" dirty="0">
                <a:solidFill>
                  <a:srgbClr val="F8F8F8"/>
                </a:solidFill>
                <a:latin typeface="Arial"/>
                <a:cs typeface="Arial"/>
              </a:rPr>
              <a:t>Same technology that powers</a:t>
            </a:r>
            <a:r>
              <a:rPr sz="900" spc="-20" dirty="0">
                <a:solidFill>
                  <a:srgbClr val="F8F8F8"/>
                </a:solidFill>
                <a:latin typeface="Arial"/>
                <a:cs typeface="Arial"/>
              </a:rPr>
              <a:t> </a:t>
            </a:r>
            <a:r>
              <a:rPr sz="900" spc="-5" dirty="0">
                <a:solidFill>
                  <a:srgbClr val="F8F8F8"/>
                </a:solidFill>
                <a:latin typeface="Arial"/>
                <a:cs typeface="Arial"/>
              </a:rPr>
              <a:t>Alexa</a:t>
            </a:r>
            <a:endParaRPr sz="9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901605" y="2809836"/>
            <a:ext cx="76200" cy="848360"/>
          </a:xfrm>
          <a:custGeom>
            <a:avLst/>
            <a:gdLst/>
            <a:ahLst/>
            <a:cxnLst/>
            <a:rect l="l" t="t" r="r" b="b"/>
            <a:pathLst>
              <a:path w="76200" h="848360">
                <a:moveTo>
                  <a:pt x="31750" y="771563"/>
                </a:moveTo>
                <a:lnTo>
                  <a:pt x="0" y="771563"/>
                </a:lnTo>
                <a:lnTo>
                  <a:pt x="38100" y="847763"/>
                </a:lnTo>
                <a:lnTo>
                  <a:pt x="69850" y="784263"/>
                </a:lnTo>
                <a:lnTo>
                  <a:pt x="31750" y="784263"/>
                </a:lnTo>
                <a:lnTo>
                  <a:pt x="31750" y="771563"/>
                </a:lnTo>
                <a:close/>
              </a:path>
              <a:path w="76200" h="848360">
                <a:moveTo>
                  <a:pt x="44450" y="63500"/>
                </a:moveTo>
                <a:lnTo>
                  <a:pt x="31750" y="63500"/>
                </a:lnTo>
                <a:lnTo>
                  <a:pt x="31750" y="784263"/>
                </a:lnTo>
                <a:lnTo>
                  <a:pt x="44450" y="784263"/>
                </a:lnTo>
                <a:lnTo>
                  <a:pt x="44450" y="63500"/>
                </a:lnTo>
                <a:close/>
              </a:path>
              <a:path w="76200" h="848360">
                <a:moveTo>
                  <a:pt x="76200" y="771563"/>
                </a:moveTo>
                <a:lnTo>
                  <a:pt x="44450" y="771563"/>
                </a:lnTo>
                <a:lnTo>
                  <a:pt x="44450" y="784263"/>
                </a:lnTo>
                <a:lnTo>
                  <a:pt x="69850" y="784263"/>
                </a:lnTo>
                <a:lnTo>
                  <a:pt x="76200" y="771563"/>
                </a:lnTo>
                <a:close/>
              </a:path>
              <a:path w="76200" h="848360">
                <a:moveTo>
                  <a:pt x="38100" y="0"/>
                </a:moveTo>
                <a:lnTo>
                  <a:pt x="0" y="76200"/>
                </a:lnTo>
                <a:lnTo>
                  <a:pt x="31750" y="76200"/>
                </a:lnTo>
                <a:lnTo>
                  <a:pt x="31750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848360">
                <a:moveTo>
                  <a:pt x="69850" y="63500"/>
                </a:moveTo>
                <a:lnTo>
                  <a:pt x="44450" y="63500"/>
                </a:lnTo>
                <a:lnTo>
                  <a:pt x="44450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DCDC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764453" y="2809836"/>
            <a:ext cx="76200" cy="867410"/>
          </a:xfrm>
          <a:custGeom>
            <a:avLst/>
            <a:gdLst/>
            <a:ahLst/>
            <a:cxnLst/>
            <a:rect l="l" t="t" r="r" b="b"/>
            <a:pathLst>
              <a:path w="76200" h="867410">
                <a:moveTo>
                  <a:pt x="31750" y="791019"/>
                </a:moveTo>
                <a:lnTo>
                  <a:pt x="0" y="791019"/>
                </a:lnTo>
                <a:lnTo>
                  <a:pt x="38100" y="867219"/>
                </a:lnTo>
                <a:lnTo>
                  <a:pt x="69850" y="803719"/>
                </a:lnTo>
                <a:lnTo>
                  <a:pt x="31750" y="803719"/>
                </a:lnTo>
                <a:lnTo>
                  <a:pt x="31750" y="791019"/>
                </a:lnTo>
                <a:close/>
              </a:path>
              <a:path w="76200" h="867410">
                <a:moveTo>
                  <a:pt x="44450" y="63500"/>
                </a:moveTo>
                <a:lnTo>
                  <a:pt x="31750" y="63500"/>
                </a:lnTo>
                <a:lnTo>
                  <a:pt x="31750" y="803719"/>
                </a:lnTo>
                <a:lnTo>
                  <a:pt x="44450" y="803719"/>
                </a:lnTo>
                <a:lnTo>
                  <a:pt x="44450" y="63500"/>
                </a:lnTo>
                <a:close/>
              </a:path>
              <a:path w="76200" h="867410">
                <a:moveTo>
                  <a:pt x="76200" y="791019"/>
                </a:moveTo>
                <a:lnTo>
                  <a:pt x="44450" y="791019"/>
                </a:lnTo>
                <a:lnTo>
                  <a:pt x="44450" y="803719"/>
                </a:lnTo>
                <a:lnTo>
                  <a:pt x="69850" y="803719"/>
                </a:lnTo>
                <a:lnTo>
                  <a:pt x="76200" y="791019"/>
                </a:lnTo>
                <a:close/>
              </a:path>
              <a:path w="76200" h="867410">
                <a:moveTo>
                  <a:pt x="38100" y="0"/>
                </a:moveTo>
                <a:lnTo>
                  <a:pt x="0" y="76200"/>
                </a:lnTo>
                <a:lnTo>
                  <a:pt x="31750" y="76200"/>
                </a:lnTo>
                <a:lnTo>
                  <a:pt x="31750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867410">
                <a:moveTo>
                  <a:pt x="69850" y="63500"/>
                </a:moveTo>
                <a:lnTo>
                  <a:pt x="44450" y="63500"/>
                </a:lnTo>
                <a:lnTo>
                  <a:pt x="44450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DCDC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3232023" y="1072159"/>
            <a:ext cx="1104265" cy="261620"/>
          </a:xfrm>
          <a:prstGeom prst="rect">
            <a:avLst/>
          </a:prstGeom>
          <a:solidFill>
            <a:srgbClr val="191919"/>
          </a:solidFill>
          <a:ln w="9525">
            <a:solidFill>
              <a:srgbClr val="E2E2E2"/>
            </a:solidFill>
          </a:ln>
        </p:spPr>
        <p:txBody>
          <a:bodyPr vert="horz" wrap="square" lIns="0" tIns="44450" rIns="0" bIns="0" rtlCol="0">
            <a:spAutoFit/>
          </a:bodyPr>
          <a:lstStyle/>
          <a:p>
            <a:pPr marL="93980">
              <a:lnSpc>
                <a:spcPct val="100000"/>
              </a:lnSpc>
              <a:spcBef>
                <a:spcPts val="350"/>
              </a:spcBef>
            </a:pPr>
            <a:r>
              <a:rPr sz="1000" spc="-15" dirty="0">
                <a:solidFill>
                  <a:srgbClr val="F8F8F8"/>
                </a:solidFill>
                <a:latin typeface="Arial"/>
                <a:cs typeface="Arial"/>
              </a:rPr>
              <a:t>Amazon</a:t>
            </a:r>
            <a:r>
              <a:rPr sz="1000" spc="-55" dirty="0">
                <a:solidFill>
                  <a:srgbClr val="F8F8F8"/>
                </a:solidFill>
                <a:latin typeface="Arial"/>
                <a:cs typeface="Arial"/>
              </a:rPr>
              <a:t> </a:t>
            </a:r>
            <a:r>
              <a:rPr sz="1000" spc="-15" dirty="0">
                <a:solidFill>
                  <a:srgbClr val="F8F8F8"/>
                </a:solidFill>
                <a:latin typeface="Arial"/>
                <a:cs typeface="Arial"/>
              </a:rPr>
              <a:t>Cognito</a:t>
            </a:r>
            <a:endParaRPr sz="10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399241" y="1076921"/>
            <a:ext cx="1111885" cy="201337"/>
          </a:xfrm>
          <a:prstGeom prst="rect">
            <a:avLst/>
          </a:prstGeom>
          <a:solidFill>
            <a:srgbClr val="191919"/>
          </a:solidFill>
        </p:spPr>
        <p:txBody>
          <a:bodyPr vert="horz" wrap="square" lIns="0" tIns="39370" rIns="0" bIns="0" rtlCol="0">
            <a:spAutoFit/>
          </a:bodyPr>
          <a:lstStyle/>
          <a:p>
            <a:pPr marL="257175">
              <a:lnSpc>
                <a:spcPct val="100000"/>
              </a:lnSpc>
              <a:spcBef>
                <a:spcPts val="310"/>
              </a:spcBef>
            </a:pPr>
            <a:r>
              <a:rPr sz="1000" spc="-5" dirty="0">
                <a:solidFill>
                  <a:srgbClr val="F8F8F8"/>
                </a:solidFill>
                <a:latin typeface="Arial"/>
                <a:cs typeface="Arial"/>
              </a:rPr>
              <a:t>CloudTrai</a:t>
            </a:r>
            <a:r>
              <a:rPr sz="1050" spc="-5" dirty="0">
                <a:solidFill>
                  <a:srgbClr val="F8F8F8"/>
                </a:solidFill>
                <a:latin typeface="Arial"/>
                <a:cs typeface="Arial"/>
              </a:rPr>
              <a:t>l</a:t>
            </a:r>
            <a:endParaRPr sz="1050" dirty="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532615" y="1072159"/>
            <a:ext cx="1104265" cy="261620"/>
          </a:xfrm>
          <a:custGeom>
            <a:avLst/>
            <a:gdLst/>
            <a:ahLst/>
            <a:cxnLst/>
            <a:rect l="l" t="t" r="r" b="b"/>
            <a:pathLst>
              <a:path w="1104265" h="261619">
                <a:moveTo>
                  <a:pt x="0" y="0"/>
                </a:moveTo>
                <a:lnTo>
                  <a:pt x="1104090" y="0"/>
                </a:lnTo>
                <a:lnTo>
                  <a:pt x="1104090" y="261610"/>
                </a:lnTo>
                <a:lnTo>
                  <a:pt x="0" y="26161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23232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532615" y="1072159"/>
            <a:ext cx="1104265" cy="246379"/>
          </a:xfrm>
          <a:custGeom>
            <a:avLst/>
            <a:gdLst/>
            <a:ahLst/>
            <a:cxnLst/>
            <a:rect l="l" t="t" r="r" b="b"/>
            <a:pathLst>
              <a:path w="1104265" h="246380">
                <a:moveTo>
                  <a:pt x="0" y="0"/>
                </a:moveTo>
                <a:lnTo>
                  <a:pt x="1104090" y="0"/>
                </a:lnTo>
                <a:lnTo>
                  <a:pt x="1104090" y="246221"/>
                </a:lnTo>
                <a:lnTo>
                  <a:pt x="0" y="246221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E2E2E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5520355" y="1076921"/>
            <a:ext cx="1111885" cy="244475"/>
          </a:xfrm>
          <a:prstGeom prst="rect">
            <a:avLst/>
          </a:prstGeom>
          <a:solidFill>
            <a:srgbClr val="191919"/>
          </a:solidFill>
        </p:spPr>
        <p:txBody>
          <a:bodyPr vert="horz" wrap="square" lIns="0" tIns="39370" rIns="0" bIns="0" rtlCol="0">
            <a:spAutoFit/>
          </a:bodyPr>
          <a:lstStyle/>
          <a:p>
            <a:pPr marL="219710">
              <a:lnSpc>
                <a:spcPct val="100000"/>
              </a:lnSpc>
              <a:spcBef>
                <a:spcPts val="310"/>
              </a:spcBef>
            </a:pPr>
            <a:r>
              <a:rPr sz="1000" spc="-5" dirty="0">
                <a:solidFill>
                  <a:srgbClr val="F8F8F8"/>
                </a:solidFill>
                <a:latin typeface="Arial"/>
                <a:cs typeface="Arial"/>
              </a:rPr>
              <a:t>CloudWatch</a:t>
            </a:r>
            <a:endParaRPr sz="1000" dirty="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3161499" y="977404"/>
            <a:ext cx="3570604" cy="473709"/>
          </a:xfrm>
          <a:custGeom>
            <a:avLst/>
            <a:gdLst/>
            <a:ahLst/>
            <a:cxnLst/>
            <a:rect l="l" t="t" r="r" b="b"/>
            <a:pathLst>
              <a:path w="3570604" h="473709">
                <a:moveTo>
                  <a:pt x="0" y="78850"/>
                </a:moveTo>
                <a:lnTo>
                  <a:pt x="6196" y="48158"/>
                </a:lnTo>
                <a:lnTo>
                  <a:pt x="23094" y="23094"/>
                </a:lnTo>
                <a:lnTo>
                  <a:pt x="48158" y="6196"/>
                </a:lnTo>
                <a:lnTo>
                  <a:pt x="78850" y="0"/>
                </a:lnTo>
                <a:lnTo>
                  <a:pt x="3491201" y="0"/>
                </a:lnTo>
                <a:lnTo>
                  <a:pt x="3521894" y="6196"/>
                </a:lnTo>
                <a:lnTo>
                  <a:pt x="3546958" y="23094"/>
                </a:lnTo>
                <a:lnTo>
                  <a:pt x="3563855" y="48158"/>
                </a:lnTo>
                <a:lnTo>
                  <a:pt x="3570052" y="78850"/>
                </a:lnTo>
                <a:lnTo>
                  <a:pt x="3570052" y="394242"/>
                </a:lnTo>
                <a:lnTo>
                  <a:pt x="3563855" y="424934"/>
                </a:lnTo>
                <a:lnTo>
                  <a:pt x="3546958" y="449998"/>
                </a:lnTo>
                <a:lnTo>
                  <a:pt x="3521894" y="466896"/>
                </a:lnTo>
                <a:lnTo>
                  <a:pt x="3491201" y="473093"/>
                </a:lnTo>
                <a:lnTo>
                  <a:pt x="78850" y="473093"/>
                </a:lnTo>
                <a:lnTo>
                  <a:pt x="48158" y="466896"/>
                </a:lnTo>
                <a:lnTo>
                  <a:pt x="23094" y="449998"/>
                </a:lnTo>
                <a:lnTo>
                  <a:pt x="6196" y="424934"/>
                </a:lnTo>
                <a:lnTo>
                  <a:pt x="0" y="394242"/>
                </a:lnTo>
                <a:lnTo>
                  <a:pt x="0" y="78850"/>
                </a:lnTo>
                <a:close/>
              </a:path>
            </a:pathLst>
          </a:custGeom>
          <a:ln w="9525">
            <a:solidFill>
              <a:srgbClr val="92CBF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3228073" y="770635"/>
            <a:ext cx="756920" cy="1644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900" dirty="0">
                <a:solidFill>
                  <a:srgbClr val="F8F8F8"/>
                </a:solidFill>
                <a:latin typeface="Arial"/>
                <a:cs typeface="Arial"/>
              </a:rPr>
              <a:t>AWS</a:t>
            </a:r>
            <a:r>
              <a:rPr sz="900" spc="-60" dirty="0">
                <a:solidFill>
                  <a:srgbClr val="F8F8F8"/>
                </a:solidFill>
                <a:latin typeface="Arial"/>
                <a:cs typeface="Arial"/>
              </a:rPr>
              <a:t> </a:t>
            </a:r>
            <a:r>
              <a:rPr sz="900" spc="-5" dirty="0">
                <a:solidFill>
                  <a:srgbClr val="F8F8F8"/>
                </a:solidFill>
                <a:latin typeface="Arial"/>
                <a:cs typeface="Arial"/>
              </a:rPr>
              <a:t>Services</a:t>
            </a:r>
            <a:endParaRPr sz="900">
              <a:latin typeface="Arial"/>
              <a:cs typeface="Arial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4907610" y="1516456"/>
            <a:ext cx="76200" cy="502920"/>
          </a:xfrm>
          <a:custGeom>
            <a:avLst/>
            <a:gdLst/>
            <a:ahLst/>
            <a:cxnLst/>
            <a:rect l="l" t="t" r="r" b="b"/>
            <a:pathLst>
              <a:path w="76200" h="502919">
                <a:moveTo>
                  <a:pt x="31750" y="426237"/>
                </a:moveTo>
                <a:lnTo>
                  <a:pt x="0" y="426237"/>
                </a:lnTo>
                <a:lnTo>
                  <a:pt x="38100" y="502437"/>
                </a:lnTo>
                <a:lnTo>
                  <a:pt x="69850" y="438937"/>
                </a:lnTo>
                <a:lnTo>
                  <a:pt x="31750" y="438937"/>
                </a:lnTo>
                <a:lnTo>
                  <a:pt x="31750" y="426237"/>
                </a:lnTo>
                <a:close/>
              </a:path>
              <a:path w="76200" h="502919">
                <a:moveTo>
                  <a:pt x="44450" y="63500"/>
                </a:moveTo>
                <a:lnTo>
                  <a:pt x="31750" y="63500"/>
                </a:lnTo>
                <a:lnTo>
                  <a:pt x="31750" y="438937"/>
                </a:lnTo>
                <a:lnTo>
                  <a:pt x="44450" y="438937"/>
                </a:lnTo>
                <a:lnTo>
                  <a:pt x="44450" y="63500"/>
                </a:lnTo>
                <a:close/>
              </a:path>
              <a:path w="76200" h="502919">
                <a:moveTo>
                  <a:pt x="76200" y="426237"/>
                </a:moveTo>
                <a:lnTo>
                  <a:pt x="44450" y="426237"/>
                </a:lnTo>
                <a:lnTo>
                  <a:pt x="44450" y="438937"/>
                </a:lnTo>
                <a:lnTo>
                  <a:pt x="69850" y="438937"/>
                </a:lnTo>
                <a:lnTo>
                  <a:pt x="76200" y="426237"/>
                </a:lnTo>
                <a:close/>
              </a:path>
              <a:path w="76200" h="502919">
                <a:moveTo>
                  <a:pt x="38100" y="0"/>
                </a:moveTo>
                <a:lnTo>
                  <a:pt x="0" y="76200"/>
                </a:lnTo>
                <a:lnTo>
                  <a:pt x="31750" y="76200"/>
                </a:lnTo>
                <a:lnTo>
                  <a:pt x="31750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502919">
                <a:moveTo>
                  <a:pt x="69850" y="63500"/>
                </a:moveTo>
                <a:lnTo>
                  <a:pt x="44450" y="63500"/>
                </a:lnTo>
                <a:lnTo>
                  <a:pt x="44450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DCDC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7290536" y="2276348"/>
            <a:ext cx="308610" cy="1466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800" spc="-5" dirty="0">
                <a:solidFill>
                  <a:srgbClr val="00B0F0"/>
                </a:solidFill>
                <a:latin typeface="Arial"/>
                <a:cs typeface="Arial"/>
              </a:rPr>
              <a:t>Act</a:t>
            </a:r>
            <a:r>
              <a:rPr sz="800" spc="-10" dirty="0">
                <a:solidFill>
                  <a:srgbClr val="00B0F0"/>
                </a:solidFill>
                <a:latin typeface="Arial"/>
                <a:cs typeface="Arial"/>
              </a:rPr>
              <a:t>i</a:t>
            </a:r>
            <a:r>
              <a:rPr sz="800" dirty="0">
                <a:solidFill>
                  <a:srgbClr val="00B0F0"/>
                </a:solidFill>
                <a:latin typeface="Arial"/>
                <a:cs typeface="Arial"/>
              </a:rPr>
              <a:t>o</a:t>
            </a:r>
            <a:r>
              <a:rPr sz="800" spc="-5" dirty="0">
                <a:solidFill>
                  <a:srgbClr val="00B0F0"/>
                </a:solidFill>
                <a:latin typeface="Arial"/>
                <a:cs typeface="Arial"/>
              </a:rPr>
              <a:t>n</a:t>
            </a:r>
            <a:endParaRPr sz="800">
              <a:latin typeface="Arial"/>
              <a:cs typeface="Arial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7141743" y="2418194"/>
            <a:ext cx="690880" cy="76200"/>
          </a:xfrm>
          <a:custGeom>
            <a:avLst/>
            <a:gdLst/>
            <a:ahLst/>
            <a:cxnLst/>
            <a:rect l="l" t="t" r="r" b="b"/>
            <a:pathLst>
              <a:path w="690879" h="76200">
                <a:moveTo>
                  <a:pt x="614464" y="42862"/>
                </a:moveTo>
                <a:lnTo>
                  <a:pt x="614464" y="76200"/>
                </a:lnTo>
                <a:lnTo>
                  <a:pt x="681139" y="42862"/>
                </a:lnTo>
                <a:lnTo>
                  <a:pt x="614464" y="42862"/>
                </a:lnTo>
                <a:close/>
              </a:path>
              <a:path w="690879" h="76200">
                <a:moveTo>
                  <a:pt x="614464" y="33337"/>
                </a:moveTo>
                <a:lnTo>
                  <a:pt x="614464" y="42862"/>
                </a:lnTo>
                <a:lnTo>
                  <a:pt x="627164" y="42862"/>
                </a:lnTo>
                <a:lnTo>
                  <a:pt x="627164" y="33337"/>
                </a:lnTo>
                <a:lnTo>
                  <a:pt x="614464" y="33337"/>
                </a:lnTo>
                <a:close/>
              </a:path>
              <a:path w="690879" h="76200">
                <a:moveTo>
                  <a:pt x="614464" y="0"/>
                </a:moveTo>
                <a:lnTo>
                  <a:pt x="614464" y="33337"/>
                </a:lnTo>
                <a:lnTo>
                  <a:pt x="627164" y="33337"/>
                </a:lnTo>
                <a:lnTo>
                  <a:pt x="627164" y="42862"/>
                </a:lnTo>
                <a:lnTo>
                  <a:pt x="681164" y="42849"/>
                </a:lnTo>
                <a:lnTo>
                  <a:pt x="690664" y="38100"/>
                </a:lnTo>
                <a:lnTo>
                  <a:pt x="614464" y="0"/>
                </a:lnTo>
                <a:close/>
              </a:path>
              <a:path w="690879" h="76200">
                <a:moveTo>
                  <a:pt x="0" y="33324"/>
                </a:moveTo>
                <a:lnTo>
                  <a:pt x="0" y="42849"/>
                </a:lnTo>
                <a:lnTo>
                  <a:pt x="614464" y="42862"/>
                </a:lnTo>
                <a:lnTo>
                  <a:pt x="614464" y="33337"/>
                </a:lnTo>
                <a:lnTo>
                  <a:pt x="0" y="33324"/>
                </a:lnTo>
                <a:close/>
              </a:path>
            </a:pathLst>
          </a:custGeom>
          <a:solidFill>
            <a:srgbClr val="E2E2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857528" y="2316289"/>
            <a:ext cx="1104265" cy="261620"/>
          </a:xfrm>
          <a:custGeom>
            <a:avLst/>
            <a:gdLst/>
            <a:ahLst/>
            <a:cxnLst/>
            <a:rect l="l" t="t" r="r" b="b"/>
            <a:pathLst>
              <a:path w="1104265" h="261619">
                <a:moveTo>
                  <a:pt x="0" y="0"/>
                </a:moveTo>
                <a:lnTo>
                  <a:pt x="1104090" y="0"/>
                </a:lnTo>
                <a:lnTo>
                  <a:pt x="1104090" y="261610"/>
                </a:lnTo>
                <a:lnTo>
                  <a:pt x="0" y="26161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23232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876971" y="2325484"/>
            <a:ext cx="1104265" cy="261620"/>
          </a:xfrm>
          <a:custGeom>
            <a:avLst/>
            <a:gdLst/>
            <a:ahLst/>
            <a:cxnLst/>
            <a:rect l="l" t="t" r="r" b="b"/>
            <a:pathLst>
              <a:path w="1104265" h="261619">
                <a:moveTo>
                  <a:pt x="0" y="0"/>
                </a:moveTo>
                <a:lnTo>
                  <a:pt x="1104090" y="0"/>
                </a:lnTo>
                <a:lnTo>
                  <a:pt x="1104090" y="261610"/>
                </a:lnTo>
                <a:lnTo>
                  <a:pt x="0" y="26161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E2E2E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7905216" y="2371054"/>
            <a:ext cx="1056577" cy="200696"/>
          </a:xfrm>
          <a:prstGeom prst="rect">
            <a:avLst/>
          </a:prstGeom>
          <a:solidFill>
            <a:srgbClr val="191919"/>
          </a:solidFill>
        </p:spPr>
        <p:txBody>
          <a:bodyPr vert="horz" wrap="square" lIns="0" tIns="38735" rIns="0" bIns="0" rtlCol="0">
            <a:spAutoFit/>
          </a:bodyPr>
          <a:lstStyle/>
          <a:p>
            <a:pPr marL="144780">
              <a:lnSpc>
                <a:spcPct val="100000"/>
              </a:lnSpc>
              <a:spcBef>
                <a:spcPts val="305"/>
              </a:spcBef>
            </a:pPr>
            <a:r>
              <a:rPr sz="1050" spc="-5" dirty="0">
                <a:solidFill>
                  <a:srgbClr val="F8F8F8"/>
                </a:solidFill>
                <a:latin typeface="Arial"/>
                <a:cs typeface="Arial"/>
              </a:rPr>
              <a:t>AWS</a:t>
            </a:r>
            <a:r>
              <a:rPr sz="1050" spc="-25" dirty="0">
                <a:solidFill>
                  <a:srgbClr val="F8F8F8"/>
                </a:solidFill>
                <a:latin typeface="Arial"/>
                <a:cs typeface="Arial"/>
              </a:rPr>
              <a:t> </a:t>
            </a:r>
            <a:r>
              <a:rPr sz="1050" spc="-5" dirty="0">
                <a:solidFill>
                  <a:srgbClr val="F8F8F8"/>
                </a:solidFill>
                <a:latin typeface="Arial"/>
                <a:cs typeface="Arial"/>
              </a:rPr>
              <a:t>Lambda</a:t>
            </a:r>
            <a:endParaRPr sz="1050" dirty="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5040858" y="1636267"/>
            <a:ext cx="749935" cy="3016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10"/>
              </a:spcBef>
            </a:pPr>
            <a:r>
              <a:rPr sz="900" spc="-5" dirty="0">
                <a:solidFill>
                  <a:srgbClr val="00B0F0"/>
                </a:solidFill>
                <a:latin typeface="Arial"/>
                <a:cs typeface="Arial"/>
              </a:rPr>
              <a:t>Authenticatio</a:t>
            </a:r>
            <a:r>
              <a:rPr sz="900" dirty="0">
                <a:solidFill>
                  <a:srgbClr val="00B0F0"/>
                </a:solidFill>
                <a:latin typeface="Arial"/>
                <a:cs typeface="Arial"/>
              </a:rPr>
              <a:t>n  </a:t>
            </a:r>
            <a:r>
              <a:rPr sz="900" spc="5" dirty="0">
                <a:solidFill>
                  <a:srgbClr val="00B0F0"/>
                </a:solidFill>
                <a:latin typeface="Arial"/>
                <a:cs typeface="Arial"/>
              </a:rPr>
              <a:t>&amp;</a:t>
            </a:r>
            <a:r>
              <a:rPr sz="900" spc="-20" dirty="0">
                <a:solidFill>
                  <a:srgbClr val="00B0F0"/>
                </a:solidFill>
                <a:latin typeface="Arial"/>
                <a:cs typeface="Arial"/>
              </a:rPr>
              <a:t> </a:t>
            </a:r>
            <a:r>
              <a:rPr sz="900" spc="-5" dirty="0">
                <a:solidFill>
                  <a:srgbClr val="00B0F0"/>
                </a:solidFill>
                <a:latin typeface="Arial"/>
                <a:cs typeface="Arial"/>
              </a:rPr>
              <a:t>Visibility</a:t>
            </a:r>
            <a:endParaRPr sz="9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4009936" y="3135883"/>
            <a:ext cx="414020" cy="3016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10"/>
              </a:spcBef>
            </a:pPr>
            <a:r>
              <a:rPr sz="900" spc="-5" dirty="0">
                <a:solidFill>
                  <a:srgbClr val="00B0F0"/>
                </a:solidFill>
                <a:latin typeface="Arial"/>
                <a:cs typeface="Arial"/>
              </a:rPr>
              <a:t>Speec</a:t>
            </a:r>
            <a:r>
              <a:rPr sz="900" dirty="0">
                <a:solidFill>
                  <a:srgbClr val="00B0F0"/>
                </a:solidFill>
                <a:latin typeface="Arial"/>
                <a:cs typeface="Arial"/>
              </a:rPr>
              <a:t>h  </a:t>
            </a:r>
            <a:r>
              <a:rPr sz="900" spc="-5" dirty="0">
                <a:solidFill>
                  <a:srgbClr val="00B0F0"/>
                </a:solidFill>
                <a:latin typeface="Arial"/>
                <a:cs typeface="Arial"/>
              </a:rPr>
              <a:t>API</a:t>
            </a:r>
            <a:endParaRPr sz="9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894666" y="3145027"/>
            <a:ext cx="533400" cy="3016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10"/>
              </a:spcBef>
            </a:pPr>
            <a:r>
              <a:rPr sz="900" spc="-5" dirty="0">
                <a:solidFill>
                  <a:srgbClr val="00B0F0"/>
                </a:solidFill>
                <a:latin typeface="Arial"/>
                <a:cs typeface="Arial"/>
              </a:rPr>
              <a:t>Language  API</a:t>
            </a:r>
            <a:endParaRPr sz="90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7670596" y="2655607"/>
            <a:ext cx="488315" cy="1466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800" spc="-5" dirty="0">
                <a:solidFill>
                  <a:srgbClr val="00B0F0"/>
                </a:solidFill>
                <a:latin typeface="Arial"/>
                <a:cs typeface="Arial"/>
              </a:rPr>
              <a:t>Fulfillment</a:t>
            </a:r>
            <a:endParaRPr sz="800" dirty="0">
              <a:latin typeface="Arial"/>
              <a:cs typeface="Arial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1925141" y="731905"/>
            <a:ext cx="0" cy="1564005"/>
          </a:xfrm>
          <a:custGeom>
            <a:avLst/>
            <a:gdLst/>
            <a:ahLst/>
            <a:cxnLst/>
            <a:rect l="l" t="t" r="r" b="b"/>
            <a:pathLst>
              <a:path h="1564005">
                <a:moveTo>
                  <a:pt x="1" y="1563720"/>
                </a:moveTo>
                <a:lnTo>
                  <a:pt x="0" y="0"/>
                </a:lnTo>
              </a:path>
            </a:pathLst>
          </a:custGeom>
          <a:ln w="12700">
            <a:solidFill>
              <a:srgbClr val="92CBF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16561" y="2295625"/>
            <a:ext cx="1609090" cy="0"/>
          </a:xfrm>
          <a:custGeom>
            <a:avLst/>
            <a:gdLst/>
            <a:ahLst/>
            <a:cxnLst/>
            <a:rect l="l" t="t" r="r" b="b"/>
            <a:pathLst>
              <a:path w="1609089">
                <a:moveTo>
                  <a:pt x="1608580" y="1"/>
                </a:moveTo>
                <a:lnTo>
                  <a:pt x="0" y="0"/>
                </a:lnTo>
              </a:path>
            </a:pathLst>
          </a:custGeom>
          <a:ln w="12700">
            <a:solidFill>
              <a:srgbClr val="92CBF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16561" y="731899"/>
            <a:ext cx="1609090" cy="0"/>
          </a:xfrm>
          <a:custGeom>
            <a:avLst/>
            <a:gdLst/>
            <a:ahLst/>
            <a:cxnLst/>
            <a:rect l="l" t="t" r="r" b="b"/>
            <a:pathLst>
              <a:path w="1609089">
                <a:moveTo>
                  <a:pt x="1608580" y="1"/>
                </a:moveTo>
                <a:lnTo>
                  <a:pt x="0" y="0"/>
                </a:lnTo>
              </a:path>
            </a:pathLst>
          </a:custGeom>
          <a:ln w="12700">
            <a:solidFill>
              <a:srgbClr val="92CBF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960129" y="2646728"/>
            <a:ext cx="0" cy="1758950"/>
          </a:xfrm>
          <a:custGeom>
            <a:avLst/>
            <a:gdLst/>
            <a:ahLst/>
            <a:cxnLst/>
            <a:rect l="l" t="t" r="r" b="b"/>
            <a:pathLst>
              <a:path h="1758950">
                <a:moveTo>
                  <a:pt x="1" y="1758611"/>
                </a:moveTo>
                <a:lnTo>
                  <a:pt x="0" y="0"/>
                </a:lnTo>
              </a:path>
            </a:pathLst>
          </a:custGeom>
          <a:ln w="12700">
            <a:solidFill>
              <a:srgbClr val="92CBF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316559" y="4405338"/>
            <a:ext cx="1644014" cy="0"/>
          </a:xfrm>
          <a:custGeom>
            <a:avLst/>
            <a:gdLst/>
            <a:ahLst/>
            <a:cxnLst/>
            <a:rect l="l" t="t" r="r" b="b"/>
            <a:pathLst>
              <a:path w="1644014">
                <a:moveTo>
                  <a:pt x="1643570" y="1"/>
                </a:moveTo>
                <a:lnTo>
                  <a:pt x="0" y="0"/>
                </a:lnTo>
              </a:path>
            </a:pathLst>
          </a:custGeom>
          <a:ln w="12700">
            <a:solidFill>
              <a:srgbClr val="92CBF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316559" y="2646729"/>
            <a:ext cx="1644014" cy="0"/>
          </a:xfrm>
          <a:custGeom>
            <a:avLst/>
            <a:gdLst/>
            <a:ahLst/>
            <a:cxnLst/>
            <a:rect l="l" t="t" r="r" b="b"/>
            <a:pathLst>
              <a:path w="1644014">
                <a:moveTo>
                  <a:pt x="1643570" y="1"/>
                </a:moveTo>
                <a:lnTo>
                  <a:pt x="0" y="0"/>
                </a:lnTo>
              </a:path>
            </a:pathLst>
          </a:custGeom>
          <a:ln w="12700">
            <a:solidFill>
              <a:srgbClr val="92CBF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886034" y="1995932"/>
            <a:ext cx="616585" cy="179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00" spc="-5" dirty="0">
                <a:solidFill>
                  <a:srgbClr val="F8F8F8"/>
                </a:solidFill>
                <a:latin typeface="Arial"/>
                <a:cs typeface="Arial"/>
              </a:rPr>
              <a:t>End</a:t>
            </a:r>
            <a:r>
              <a:rPr sz="1000" spc="-70" dirty="0">
                <a:solidFill>
                  <a:srgbClr val="F8F8F8"/>
                </a:solidFill>
                <a:latin typeface="Arial"/>
                <a:cs typeface="Arial"/>
              </a:rPr>
              <a:t> </a:t>
            </a:r>
            <a:r>
              <a:rPr sz="1000" spc="-5" dirty="0">
                <a:solidFill>
                  <a:srgbClr val="F8F8F8"/>
                </a:solidFill>
                <a:latin typeface="Arial"/>
                <a:cs typeface="Arial"/>
              </a:rPr>
              <a:t>Users</a:t>
            </a:r>
            <a:endParaRPr sz="1000"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772690" y="4163059"/>
            <a:ext cx="665480" cy="179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000" dirty="0">
                <a:solidFill>
                  <a:srgbClr val="F8F8F8"/>
                </a:solidFill>
                <a:latin typeface="Arial"/>
                <a:cs typeface="Arial"/>
              </a:rPr>
              <a:t>D</a:t>
            </a:r>
            <a:r>
              <a:rPr sz="1000" spc="-15" dirty="0">
                <a:solidFill>
                  <a:srgbClr val="F8F8F8"/>
                </a:solidFill>
                <a:latin typeface="Arial"/>
                <a:cs typeface="Arial"/>
              </a:rPr>
              <a:t>e</a:t>
            </a:r>
            <a:r>
              <a:rPr sz="1000" spc="-5" dirty="0">
                <a:solidFill>
                  <a:srgbClr val="F8F8F8"/>
                </a:solidFill>
                <a:latin typeface="Arial"/>
                <a:cs typeface="Arial"/>
              </a:rPr>
              <a:t>v</a:t>
            </a:r>
            <a:r>
              <a:rPr sz="1000" spc="-15" dirty="0">
                <a:solidFill>
                  <a:srgbClr val="F8F8F8"/>
                </a:solidFill>
                <a:latin typeface="Arial"/>
                <a:cs typeface="Arial"/>
              </a:rPr>
              <a:t>e</a:t>
            </a:r>
            <a:r>
              <a:rPr sz="1000" dirty="0">
                <a:solidFill>
                  <a:srgbClr val="F8F8F8"/>
                </a:solidFill>
                <a:latin typeface="Arial"/>
                <a:cs typeface="Arial"/>
              </a:rPr>
              <a:t>l</a:t>
            </a:r>
            <a:r>
              <a:rPr sz="1000" spc="-15" dirty="0">
                <a:solidFill>
                  <a:srgbClr val="F8F8F8"/>
                </a:solidFill>
                <a:latin typeface="Arial"/>
                <a:cs typeface="Arial"/>
              </a:rPr>
              <a:t>ope</a:t>
            </a:r>
            <a:r>
              <a:rPr sz="1000" dirty="0">
                <a:solidFill>
                  <a:srgbClr val="F8F8F8"/>
                </a:solidFill>
                <a:latin typeface="Arial"/>
                <a:cs typeface="Arial"/>
              </a:rPr>
              <a:t>rs</a:t>
            </a:r>
            <a:endParaRPr sz="1000">
              <a:latin typeface="Arial"/>
              <a:cs typeface="Arial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589890" y="2997835"/>
            <a:ext cx="1113155" cy="392430"/>
          </a:xfrm>
          <a:custGeom>
            <a:avLst/>
            <a:gdLst/>
            <a:ahLst/>
            <a:cxnLst/>
            <a:rect l="l" t="t" r="r" b="b"/>
            <a:pathLst>
              <a:path w="1113155" h="392429">
                <a:moveTo>
                  <a:pt x="1047266" y="0"/>
                </a:moveTo>
                <a:lnTo>
                  <a:pt x="65307" y="0"/>
                </a:lnTo>
                <a:lnTo>
                  <a:pt x="39886" y="5131"/>
                </a:lnTo>
                <a:lnTo>
                  <a:pt x="19128" y="19126"/>
                </a:lnTo>
                <a:lnTo>
                  <a:pt x="5132" y="39883"/>
                </a:lnTo>
                <a:lnTo>
                  <a:pt x="0" y="65303"/>
                </a:lnTo>
                <a:lnTo>
                  <a:pt x="0" y="326516"/>
                </a:lnTo>
                <a:lnTo>
                  <a:pt x="5132" y="351938"/>
                </a:lnTo>
                <a:lnTo>
                  <a:pt x="19128" y="372700"/>
                </a:lnTo>
                <a:lnTo>
                  <a:pt x="39886" y="386699"/>
                </a:lnTo>
                <a:lnTo>
                  <a:pt x="65307" y="391833"/>
                </a:lnTo>
                <a:lnTo>
                  <a:pt x="1047266" y="391833"/>
                </a:lnTo>
                <a:lnTo>
                  <a:pt x="1072687" y="386699"/>
                </a:lnTo>
                <a:lnTo>
                  <a:pt x="1093449" y="372700"/>
                </a:lnTo>
                <a:lnTo>
                  <a:pt x="1107448" y="351938"/>
                </a:lnTo>
                <a:lnTo>
                  <a:pt x="1112582" y="326516"/>
                </a:lnTo>
                <a:lnTo>
                  <a:pt x="1112582" y="65303"/>
                </a:lnTo>
                <a:lnTo>
                  <a:pt x="1107448" y="39883"/>
                </a:lnTo>
                <a:lnTo>
                  <a:pt x="1093449" y="19126"/>
                </a:lnTo>
                <a:lnTo>
                  <a:pt x="1072687" y="5131"/>
                </a:lnTo>
                <a:lnTo>
                  <a:pt x="1047266" y="0"/>
                </a:lnTo>
                <a:close/>
              </a:path>
            </a:pathLst>
          </a:custGeom>
          <a:solidFill>
            <a:srgbClr val="FCB64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923928" y="3108452"/>
            <a:ext cx="445770" cy="1644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900" spc="-5" dirty="0">
                <a:solidFill>
                  <a:srgbClr val="FFFFFF"/>
                </a:solidFill>
                <a:latin typeface="Arial"/>
                <a:cs typeface="Arial"/>
              </a:rPr>
              <a:t>Console</a:t>
            </a:r>
            <a:endParaRPr sz="900">
              <a:latin typeface="Arial"/>
              <a:cs typeface="Arial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537756" y="1374597"/>
            <a:ext cx="1256665" cy="509905"/>
          </a:xfrm>
          <a:custGeom>
            <a:avLst/>
            <a:gdLst/>
            <a:ahLst/>
            <a:cxnLst/>
            <a:rect l="l" t="t" r="r" b="b"/>
            <a:pathLst>
              <a:path w="1256664" h="509905">
                <a:moveTo>
                  <a:pt x="1171181" y="0"/>
                </a:moveTo>
                <a:lnTo>
                  <a:pt x="84928" y="0"/>
                </a:lnTo>
                <a:lnTo>
                  <a:pt x="51870" y="6674"/>
                </a:lnTo>
                <a:lnTo>
                  <a:pt x="24875" y="24874"/>
                </a:lnTo>
                <a:lnTo>
                  <a:pt x="6674" y="51868"/>
                </a:lnTo>
                <a:lnTo>
                  <a:pt x="0" y="84924"/>
                </a:lnTo>
                <a:lnTo>
                  <a:pt x="0" y="424637"/>
                </a:lnTo>
                <a:lnTo>
                  <a:pt x="6674" y="457693"/>
                </a:lnTo>
                <a:lnTo>
                  <a:pt x="24875" y="484687"/>
                </a:lnTo>
                <a:lnTo>
                  <a:pt x="51870" y="502888"/>
                </a:lnTo>
                <a:lnTo>
                  <a:pt x="84928" y="509562"/>
                </a:lnTo>
                <a:lnTo>
                  <a:pt x="1171181" y="509562"/>
                </a:lnTo>
                <a:lnTo>
                  <a:pt x="1204237" y="502888"/>
                </a:lnTo>
                <a:lnTo>
                  <a:pt x="1231231" y="484687"/>
                </a:lnTo>
                <a:lnTo>
                  <a:pt x="1249432" y="457693"/>
                </a:lnTo>
                <a:lnTo>
                  <a:pt x="1256106" y="424637"/>
                </a:lnTo>
                <a:lnTo>
                  <a:pt x="1256106" y="84924"/>
                </a:lnTo>
                <a:lnTo>
                  <a:pt x="1249432" y="51868"/>
                </a:lnTo>
                <a:lnTo>
                  <a:pt x="1231231" y="24874"/>
                </a:lnTo>
                <a:lnTo>
                  <a:pt x="1204237" y="6674"/>
                </a:lnTo>
                <a:lnTo>
                  <a:pt x="1171181" y="0"/>
                </a:lnTo>
                <a:close/>
              </a:path>
            </a:pathLst>
          </a:custGeom>
          <a:solidFill>
            <a:srgbClr val="FCB64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1016826" y="1529588"/>
            <a:ext cx="314325" cy="193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dirty="0">
                <a:solidFill>
                  <a:srgbClr val="FFFFFF"/>
                </a:solidFill>
                <a:latin typeface="Arial"/>
                <a:cs typeface="Arial"/>
              </a:rPr>
              <a:t>SDK</a:t>
            </a:r>
            <a:endParaRPr sz="1100">
              <a:latin typeface="Arial"/>
              <a:cs typeface="Arial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2651696" y="2739644"/>
            <a:ext cx="518795" cy="5124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0"/>
              </a:spcBef>
            </a:pPr>
            <a:r>
              <a:rPr sz="800" dirty="0">
                <a:solidFill>
                  <a:srgbClr val="00B0F0"/>
                </a:solidFill>
                <a:latin typeface="Arial"/>
                <a:cs typeface="Arial"/>
              </a:rPr>
              <a:t>Intents,  </a:t>
            </a:r>
            <a:r>
              <a:rPr sz="800" spc="-5" dirty="0">
                <a:solidFill>
                  <a:srgbClr val="00B0F0"/>
                </a:solidFill>
                <a:latin typeface="Arial"/>
                <a:cs typeface="Arial"/>
              </a:rPr>
              <a:t>Slots,  Prompts,  Utt</a:t>
            </a:r>
            <a:r>
              <a:rPr sz="800" dirty="0">
                <a:solidFill>
                  <a:srgbClr val="00B0F0"/>
                </a:solidFill>
                <a:latin typeface="Arial"/>
                <a:cs typeface="Arial"/>
              </a:rPr>
              <a:t>e</a:t>
            </a:r>
            <a:r>
              <a:rPr sz="800" spc="-10" dirty="0">
                <a:solidFill>
                  <a:srgbClr val="00B0F0"/>
                </a:solidFill>
                <a:latin typeface="Arial"/>
                <a:cs typeface="Arial"/>
              </a:rPr>
              <a:t>r</a:t>
            </a:r>
            <a:r>
              <a:rPr sz="800" dirty="0">
                <a:solidFill>
                  <a:srgbClr val="00B0F0"/>
                </a:solidFill>
                <a:latin typeface="Arial"/>
                <a:cs typeface="Arial"/>
              </a:rPr>
              <a:t>an</a:t>
            </a:r>
            <a:r>
              <a:rPr sz="800" spc="-5" dirty="0">
                <a:solidFill>
                  <a:srgbClr val="00B0F0"/>
                </a:solidFill>
                <a:latin typeface="Arial"/>
                <a:cs typeface="Arial"/>
              </a:rPr>
              <a:t>c</a:t>
            </a:r>
            <a:r>
              <a:rPr sz="800" dirty="0">
                <a:solidFill>
                  <a:srgbClr val="00B0F0"/>
                </a:solidFill>
                <a:latin typeface="Arial"/>
                <a:cs typeface="Arial"/>
              </a:rPr>
              <a:t>e</a:t>
            </a:r>
            <a:r>
              <a:rPr sz="800" spc="-5" dirty="0">
                <a:solidFill>
                  <a:srgbClr val="00B0F0"/>
                </a:solidFill>
                <a:latin typeface="Arial"/>
                <a:cs typeface="Arial"/>
              </a:rPr>
              <a:t>s</a:t>
            </a:r>
            <a:endParaRPr sz="800">
              <a:latin typeface="Arial"/>
              <a:cs typeface="Arial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2136178" y="1822195"/>
            <a:ext cx="372110" cy="3905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0"/>
              </a:spcBef>
            </a:pPr>
            <a:r>
              <a:rPr sz="800" dirty="0">
                <a:solidFill>
                  <a:srgbClr val="00B0F0"/>
                </a:solidFill>
                <a:latin typeface="Arial"/>
                <a:cs typeface="Arial"/>
              </a:rPr>
              <a:t>Input:  </a:t>
            </a:r>
            <a:r>
              <a:rPr sz="800" spc="-5" dirty="0">
                <a:solidFill>
                  <a:srgbClr val="00B0F0"/>
                </a:solidFill>
                <a:latin typeface="Arial"/>
                <a:cs typeface="Arial"/>
              </a:rPr>
              <a:t>S</a:t>
            </a:r>
            <a:r>
              <a:rPr sz="800" spc="5" dirty="0">
                <a:solidFill>
                  <a:srgbClr val="00B0F0"/>
                </a:solidFill>
                <a:latin typeface="Arial"/>
                <a:cs typeface="Arial"/>
              </a:rPr>
              <a:t>p</a:t>
            </a:r>
            <a:r>
              <a:rPr sz="800" dirty="0">
                <a:solidFill>
                  <a:srgbClr val="00B0F0"/>
                </a:solidFill>
                <a:latin typeface="Arial"/>
                <a:cs typeface="Arial"/>
              </a:rPr>
              <a:t>ee</a:t>
            </a:r>
            <a:r>
              <a:rPr sz="800" spc="-5" dirty="0">
                <a:solidFill>
                  <a:srgbClr val="00B0F0"/>
                </a:solidFill>
                <a:latin typeface="Arial"/>
                <a:cs typeface="Arial"/>
              </a:rPr>
              <a:t>ch  or</a:t>
            </a:r>
            <a:r>
              <a:rPr sz="800" spc="-40" dirty="0">
                <a:solidFill>
                  <a:srgbClr val="00B0F0"/>
                </a:solidFill>
                <a:latin typeface="Arial"/>
                <a:cs typeface="Arial"/>
              </a:rPr>
              <a:t> </a:t>
            </a:r>
            <a:r>
              <a:rPr sz="800" spc="-5" dirty="0">
                <a:solidFill>
                  <a:srgbClr val="00B0F0"/>
                </a:solidFill>
                <a:latin typeface="Arial"/>
                <a:cs typeface="Arial"/>
              </a:rPr>
              <a:t>Text</a:t>
            </a:r>
            <a:endParaRPr sz="800">
              <a:latin typeface="Arial"/>
              <a:cs typeface="Arial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2023122" y="1749996"/>
            <a:ext cx="1138555" cy="640715"/>
          </a:xfrm>
          <a:custGeom>
            <a:avLst/>
            <a:gdLst/>
            <a:ahLst/>
            <a:cxnLst/>
            <a:rect l="l" t="t" r="r" b="b"/>
            <a:pathLst>
              <a:path w="1138555" h="640714">
                <a:moveTo>
                  <a:pt x="1062164" y="564222"/>
                </a:moveTo>
                <a:lnTo>
                  <a:pt x="1062164" y="640422"/>
                </a:lnTo>
                <a:lnTo>
                  <a:pt x="1125664" y="608672"/>
                </a:lnTo>
                <a:lnTo>
                  <a:pt x="1074864" y="608672"/>
                </a:lnTo>
                <a:lnTo>
                  <a:pt x="1074864" y="595972"/>
                </a:lnTo>
                <a:lnTo>
                  <a:pt x="1125664" y="595972"/>
                </a:lnTo>
                <a:lnTo>
                  <a:pt x="1062164" y="564222"/>
                </a:lnTo>
                <a:close/>
              </a:path>
              <a:path w="1138555" h="640714">
                <a:moveTo>
                  <a:pt x="562825" y="6350"/>
                </a:moveTo>
                <a:lnTo>
                  <a:pt x="562825" y="605828"/>
                </a:lnTo>
                <a:lnTo>
                  <a:pt x="565670" y="608672"/>
                </a:lnTo>
                <a:lnTo>
                  <a:pt x="1062164" y="608672"/>
                </a:lnTo>
                <a:lnTo>
                  <a:pt x="1062164" y="602322"/>
                </a:lnTo>
                <a:lnTo>
                  <a:pt x="575525" y="602322"/>
                </a:lnTo>
                <a:lnTo>
                  <a:pt x="569175" y="595972"/>
                </a:lnTo>
                <a:lnTo>
                  <a:pt x="575525" y="595972"/>
                </a:lnTo>
                <a:lnTo>
                  <a:pt x="575525" y="12700"/>
                </a:lnTo>
                <a:lnTo>
                  <a:pt x="569175" y="12700"/>
                </a:lnTo>
                <a:lnTo>
                  <a:pt x="562825" y="6350"/>
                </a:lnTo>
                <a:close/>
              </a:path>
              <a:path w="1138555" h="640714">
                <a:moveTo>
                  <a:pt x="1125664" y="595972"/>
                </a:moveTo>
                <a:lnTo>
                  <a:pt x="1074864" y="595972"/>
                </a:lnTo>
                <a:lnTo>
                  <a:pt x="1074864" y="608672"/>
                </a:lnTo>
                <a:lnTo>
                  <a:pt x="1125664" y="608672"/>
                </a:lnTo>
                <a:lnTo>
                  <a:pt x="1138364" y="602322"/>
                </a:lnTo>
                <a:lnTo>
                  <a:pt x="1125664" y="595972"/>
                </a:lnTo>
                <a:close/>
              </a:path>
              <a:path w="1138555" h="640714">
                <a:moveTo>
                  <a:pt x="575525" y="595972"/>
                </a:moveTo>
                <a:lnTo>
                  <a:pt x="569175" y="595972"/>
                </a:lnTo>
                <a:lnTo>
                  <a:pt x="575525" y="602322"/>
                </a:lnTo>
                <a:lnTo>
                  <a:pt x="575525" y="595972"/>
                </a:lnTo>
                <a:close/>
              </a:path>
              <a:path w="1138555" h="640714">
                <a:moveTo>
                  <a:pt x="1062164" y="595972"/>
                </a:moveTo>
                <a:lnTo>
                  <a:pt x="575525" y="595972"/>
                </a:lnTo>
                <a:lnTo>
                  <a:pt x="575525" y="602322"/>
                </a:lnTo>
                <a:lnTo>
                  <a:pt x="1062164" y="602322"/>
                </a:lnTo>
                <a:lnTo>
                  <a:pt x="1062164" y="595972"/>
                </a:lnTo>
                <a:close/>
              </a:path>
              <a:path w="1138555" h="640714">
                <a:moveTo>
                  <a:pt x="572693" y="0"/>
                </a:moveTo>
                <a:lnTo>
                  <a:pt x="0" y="0"/>
                </a:lnTo>
                <a:lnTo>
                  <a:pt x="0" y="12700"/>
                </a:lnTo>
                <a:lnTo>
                  <a:pt x="562825" y="12700"/>
                </a:lnTo>
                <a:lnTo>
                  <a:pt x="562825" y="6350"/>
                </a:lnTo>
                <a:lnTo>
                  <a:pt x="575525" y="6350"/>
                </a:lnTo>
                <a:lnTo>
                  <a:pt x="575525" y="2844"/>
                </a:lnTo>
                <a:lnTo>
                  <a:pt x="572693" y="0"/>
                </a:lnTo>
                <a:close/>
              </a:path>
              <a:path w="1138555" h="640714">
                <a:moveTo>
                  <a:pt x="575525" y="6350"/>
                </a:moveTo>
                <a:lnTo>
                  <a:pt x="562825" y="6350"/>
                </a:lnTo>
                <a:lnTo>
                  <a:pt x="569175" y="12700"/>
                </a:lnTo>
                <a:lnTo>
                  <a:pt x="575525" y="12700"/>
                </a:lnTo>
                <a:lnTo>
                  <a:pt x="575525" y="6350"/>
                </a:lnTo>
                <a:close/>
              </a:path>
            </a:pathLst>
          </a:custGeom>
          <a:solidFill>
            <a:srgbClr val="E2E2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2023122" y="2499360"/>
            <a:ext cx="1133475" cy="995044"/>
          </a:xfrm>
          <a:custGeom>
            <a:avLst/>
            <a:gdLst/>
            <a:ahLst/>
            <a:cxnLst/>
            <a:rect l="l" t="t" r="r" b="b"/>
            <a:pathLst>
              <a:path w="1133475" h="995045">
                <a:moveTo>
                  <a:pt x="560108" y="981887"/>
                </a:moveTo>
                <a:lnTo>
                  <a:pt x="0" y="981887"/>
                </a:lnTo>
                <a:lnTo>
                  <a:pt x="0" y="994587"/>
                </a:lnTo>
                <a:lnTo>
                  <a:pt x="569963" y="994587"/>
                </a:lnTo>
                <a:lnTo>
                  <a:pt x="572808" y="991755"/>
                </a:lnTo>
                <a:lnTo>
                  <a:pt x="572808" y="988237"/>
                </a:lnTo>
                <a:lnTo>
                  <a:pt x="560108" y="988237"/>
                </a:lnTo>
                <a:lnTo>
                  <a:pt x="560108" y="981887"/>
                </a:lnTo>
                <a:close/>
              </a:path>
              <a:path w="1133475" h="995045">
                <a:moveTo>
                  <a:pt x="1056716" y="31750"/>
                </a:moveTo>
                <a:lnTo>
                  <a:pt x="562940" y="31750"/>
                </a:lnTo>
                <a:lnTo>
                  <a:pt x="560108" y="34594"/>
                </a:lnTo>
                <a:lnTo>
                  <a:pt x="560108" y="988237"/>
                </a:lnTo>
                <a:lnTo>
                  <a:pt x="566458" y="981887"/>
                </a:lnTo>
                <a:lnTo>
                  <a:pt x="572808" y="981887"/>
                </a:lnTo>
                <a:lnTo>
                  <a:pt x="572808" y="44450"/>
                </a:lnTo>
                <a:lnTo>
                  <a:pt x="566458" y="44450"/>
                </a:lnTo>
                <a:lnTo>
                  <a:pt x="572808" y="38100"/>
                </a:lnTo>
                <a:lnTo>
                  <a:pt x="1056716" y="38100"/>
                </a:lnTo>
                <a:lnTo>
                  <a:pt x="1056716" y="31750"/>
                </a:lnTo>
                <a:close/>
              </a:path>
              <a:path w="1133475" h="995045">
                <a:moveTo>
                  <a:pt x="572808" y="981887"/>
                </a:moveTo>
                <a:lnTo>
                  <a:pt x="566458" y="981887"/>
                </a:lnTo>
                <a:lnTo>
                  <a:pt x="560108" y="988237"/>
                </a:lnTo>
                <a:lnTo>
                  <a:pt x="572808" y="988237"/>
                </a:lnTo>
                <a:lnTo>
                  <a:pt x="572808" y="981887"/>
                </a:lnTo>
                <a:close/>
              </a:path>
              <a:path w="1133475" h="995045">
                <a:moveTo>
                  <a:pt x="1056716" y="0"/>
                </a:moveTo>
                <a:lnTo>
                  <a:pt x="1056716" y="76200"/>
                </a:lnTo>
                <a:lnTo>
                  <a:pt x="1120216" y="44450"/>
                </a:lnTo>
                <a:lnTo>
                  <a:pt x="1069416" y="44450"/>
                </a:lnTo>
                <a:lnTo>
                  <a:pt x="1069416" y="31750"/>
                </a:lnTo>
                <a:lnTo>
                  <a:pt x="1120216" y="31750"/>
                </a:lnTo>
                <a:lnTo>
                  <a:pt x="1056716" y="0"/>
                </a:lnTo>
                <a:close/>
              </a:path>
              <a:path w="1133475" h="995045">
                <a:moveTo>
                  <a:pt x="572808" y="38100"/>
                </a:moveTo>
                <a:lnTo>
                  <a:pt x="566458" y="44450"/>
                </a:lnTo>
                <a:lnTo>
                  <a:pt x="572808" y="44450"/>
                </a:lnTo>
                <a:lnTo>
                  <a:pt x="572808" y="38100"/>
                </a:lnTo>
                <a:close/>
              </a:path>
              <a:path w="1133475" h="995045">
                <a:moveTo>
                  <a:pt x="1056716" y="38100"/>
                </a:moveTo>
                <a:lnTo>
                  <a:pt x="572808" y="38100"/>
                </a:lnTo>
                <a:lnTo>
                  <a:pt x="572808" y="44450"/>
                </a:lnTo>
                <a:lnTo>
                  <a:pt x="1056716" y="44450"/>
                </a:lnTo>
                <a:lnTo>
                  <a:pt x="1056716" y="38100"/>
                </a:lnTo>
                <a:close/>
              </a:path>
              <a:path w="1133475" h="995045">
                <a:moveTo>
                  <a:pt x="1120216" y="31750"/>
                </a:moveTo>
                <a:lnTo>
                  <a:pt x="1069416" y="31750"/>
                </a:lnTo>
                <a:lnTo>
                  <a:pt x="1069416" y="44450"/>
                </a:lnTo>
                <a:lnTo>
                  <a:pt x="1120216" y="44450"/>
                </a:lnTo>
                <a:lnTo>
                  <a:pt x="1132916" y="38100"/>
                </a:lnTo>
                <a:lnTo>
                  <a:pt x="1120216" y="31750"/>
                </a:lnTo>
                <a:close/>
              </a:path>
            </a:pathLst>
          </a:custGeom>
          <a:solidFill>
            <a:srgbClr val="E2E2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 txBox="1"/>
          <p:nvPr/>
        </p:nvSpPr>
        <p:spPr>
          <a:xfrm>
            <a:off x="452118" y="837692"/>
            <a:ext cx="1266190" cy="4838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61620" marR="5080" indent="-249554" algn="r">
              <a:lnSpc>
                <a:spcPct val="100000"/>
              </a:lnSpc>
              <a:spcBef>
                <a:spcPts val="105"/>
              </a:spcBef>
            </a:pPr>
            <a:r>
              <a:rPr sz="1000" spc="-5" dirty="0">
                <a:solidFill>
                  <a:srgbClr val="F8F8F8"/>
                </a:solidFill>
                <a:latin typeface="Arial"/>
                <a:cs typeface="Arial"/>
              </a:rPr>
              <a:t>Multi-Platform</a:t>
            </a:r>
            <a:r>
              <a:rPr sz="1000" spc="-40" dirty="0">
                <a:solidFill>
                  <a:srgbClr val="F8F8F8"/>
                </a:solidFill>
                <a:latin typeface="Arial"/>
                <a:cs typeface="Arial"/>
              </a:rPr>
              <a:t> </a:t>
            </a:r>
            <a:r>
              <a:rPr sz="1000" spc="-5" dirty="0">
                <a:solidFill>
                  <a:srgbClr val="F8F8F8"/>
                </a:solidFill>
                <a:latin typeface="Arial"/>
                <a:cs typeface="Arial"/>
              </a:rPr>
              <a:t>Clients: </a:t>
            </a:r>
            <a:r>
              <a:rPr sz="1000" dirty="0">
                <a:solidFill>
                  <a:srgbClr val="F8F8F8"/>
                </a:solidFill>
                <a:latin typeface="Arial"/>
                <a:cs typeface="Arial"/>
              </a:rPr>
              <a:t> </a:t>
            </a:r>
            <a:r>
              <a:rPr sz="1000" spc="-5" dirty="0">
                <a:solidFill>
                  <a:srgbClr val="F8F8F8"/>
                </a:solidFill>
                <a:latin typeface="Arial"/>
                <a:cs typeface="Arial"/>
              </a:rPr>
              <a:t>Mobile, IoT,</a:t>
            </a:r>
            <a:r>
              <a:rPr sz="1000" spc="-95" dirty="0">
                <a:solidFill>
                  <a:srgbClr val="F8F8F8"/>
                </a:solidFill>
                <a:latin typeface="Arial"/>
                <a:cs typeface="Arial"/>
              </a:rPr>
              <a:t> </a:t>
            </a:r>
            <a:r>
              <a:rPr sz="1000" spc="-5" dirty="0">
                <a:solidFill>
                  <a:srgbClr val="F8F8F8"/>
                </a:solidFill>
                <a:latin typeface="Arial"/>
                <a:cs typeface="Arial"/>
              </a:rPr>
              <a:t>Web,</a:t>
            </a:r>
            <a:endParaRPr sz="100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</a:pPr>
            <a:r>
              <a:rPr sz="1000" dirty="0">
                <a:solidFill>
                  <a:srgbClr val="F8F8F8"/>
                </a:solidFill>
                <a:latin typeface="Arial"/>
                <a:cs typeface="Arial"/>
              </a:rPr>
              <a:t>C</a:t>
            </a:r>
            <a:r>
              <a:rPr sz="1000" spc="-15" dirty="0">
                <a:solidFill>
                  <a:srgbClr val="F8F8F8"/>
                </a:solidFill>
                <a:latin typeface="Arial"/>
                <a:cs typeface="Arial"/>
              </a:rPr>
              <a:t>ha</a:t>
            </a:r>
            <a:r>
              <a:rPr sz="1000" dirty="0">
                <a:solidFill>
                  <a:srgbClr val="F8F8F8"/>
                </a:solidFill>
                <a:latin typeface="Arial"/>
                <a:cs typeface="Arial"/>
              </a:rPr>
              <a:t>t</a:t>
            </a:r>
            <a:endParaRPr sz="1000">
              <a:latin typeface="Arial"/>
              <a:cs typeface="Arial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578476" y="3603066"/>
            <a:ext cx="1113155" cy="392430"/>
          </a:xfrm>
          <a:custGeom>
            <a:avLst/>
            <a:gdLst/>
            <a:ahLst/>
            <a:cxnLst/>
            <a:rect l="l" t="t" r="r" b="b"/>
            <a:pathLst>
              <a:path w="1113155" h="392429">
                <a:moveTo>
                  <a:pt x="1047263" y="0"/>
                </a:moveTo>
                <a:lnTo>
                  <a:pt x="65307" y="0"/>
                </a:lnTo>
                <a:lnTo>
                  <a:pt x="39886" y="5131"/>
                </a:lnTo>
                <a:lnTo>
                  <a:pt x="19128" y="19126"/>
                </a:lnTo>
                <a:lnTo>
                  <a:pt x="5132" y="39883"/>
                </a:lnTo>
                <a:lnTo>
                  <a:pt x="0" y="65303"/>
                </a:lnTo>
                <a:lnTo>
                  <a:pt x="0" y="326520"/>
                </a:lnTo>
                <a:lnTo>
                  <a:pt x="5132" y="351941"/>
                </a:lnTo>
                <a:lnTo>
                  <a:pt x="19128" y="372699"/>
                </a:lnTo>
                <a:lnTo>
                  <a:pt x="39886" y="386695"/>
                </a:lnTo>
                <a:lnTo>
                  <a:pt x="65307" y="391828"/>
                </a:lnTo>
                <a:lnTo>
                  <a:pt x="1047263" y="391828"/>
                </a:lnTo>
                <a:lnTo>
                  <a:pt x="1072685" y="386695"/>
                </a:lnTo>
                <a:lnTo>
                  <a:pt x="1093447" y="372699"/>
                </a:lnTo>
                <a:lnTo>
                  <a:pt x="1107446" y="351941"/>
                </a:lnTo>
                <a:lnTo>
                  <a:pt x="1112579" y="326520"/>
                </a:lnTo>
                <a:lnTo>
                  <a:pt x="1112579" y="65303"/>
                </a:lnTo>
                <a:lnTo>
                  <a:pt x="1107446" y="39883"/>
                </a:lnTo>
                <a:lnTo>
                  <a:pt x="1093447" y="19126"/>
                </a:lnTo>
                <a:lnTo>
                  <a:pt x="1072685" y="5131"/>
                </a:lnTo>
                <a:lnTo>
                  <a:pt x="1047263" y="0"/>
                </a:lnTo>
                <a:close/>
              </a:path>
            </a:pathLst>
          </a:custGeom>
          <a:solidFill>
            <a:srgbClr val="FCB64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 txBox="1"/>
          <p:nvPr/>
        </p:nvSpPr>
        <p:spPr>
          <a:xfrm>
            <a:off x="1029989" y="3715003"/>
            <a:ext cx="209550" cy="1644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900" spc="-5" dirty="0">
                <a:solidFill>
                  <a:srgbClr val="FFFFFF"/>
                </a:solidFill>
                <a:latin typeface="Arial"/>
                <a:cs typeface="Arial"/>
              </a:rPr>
              <a:t>API</a:t>
            </a:r>
            <a:endParaRPr sz="900">
              <a:latin typeface="Arial"/>
              <a:cs typeface="Arial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1997138" y="1322832"/>
            <a:ext cx="1148080" cy="873125"/>
          </a:xfrm>
          <a:custGeom>
            <a:avLst/>
            <a:gdLst/>
            <a:ahLst/>
            <a:cxnLst/>
            <a:rect l="l" t="t" r="r" b="b"/>
            <a:pathLst>
              <a:path w="1148080" h="873125">
                <a:moveTo>
                  <a:pt x="757199" y="38100"/>
                </a:moveTo>
                <a:lnTo>
                  <a:pt x="757199" y="870000"/>
                </a:lnTo>
                <a:lnTo>
                  <a:pt x="760044" y="872832"/>
                </a:lnTo>
                <a:lnTo>
                  <a:pt x="1147953" y="872832"/>
                </a:lnTo>
                <a:lnTo>
                  <a:pt x="1147953" y="866482"/>
                </a:lnTo>
                <a:lnTo>
                  <a:pt x="769899" y="866482"/>
                </a:lnTo>
                <a:lnTo>
                  <a:pt x="763549" y="860132"/>
                </a:lnTo>
                <a:lnTo>
                  <a:pt x="769899" y="860132"/>
                </a:lnTo>
                <a:lnTo>
                  <a:pt x="769899" y="44450"/>
                </a:lnTo>
                <a:lnTo>
                  <a:pt x="763549" y="44450"/>
                </a:lnTo>
                <a:lnTo>
                  <a:pt x="757199" y="38100"/>
                </a:lnTo>
                <a:close/>
              </a:path>
              <a:path w="1148080" h="873125">
                <a:moveTo>
                  <a:pt x="769899" y="860132"/>
                </a:moveTo>
                <a:lnTo>
                  <a:pt x="763549" y="860132"/>
                </a:lnTo>
                <a:lnTo>
                  <a:pt x="769899" y="866482"/>
                </a:lnTo>
                <a:lnTo>
                  <a:pt x="769899" y="860132"/>
                </a:lnTo>
                <a:close/>
              </a:path>
              <a:path w="1148080" h="873125">
                <a:moveTo>
                  <a:pt x="1147953" y="860132"/>
                </a:moveTo>
                <a:lnTo>
                  <a:pt x="769899" y="860132"/>
                </a:lnTo>
                <a:lnTo>
                  <a:pt x="769899" y="866482"/>
                </a:lnTo>
                <a:lnTo>
                  <a:pt x="1147953" y="866482"/>
                </a:lnTo>
                <a:lnTo>
                  <a:pt x="1147953" y="860132"/>
                </a:lnTo>
                <a:close/>
              </a:path>
              <a:path w="1148080" h="873125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44450"/>
                </a:lnTo>
                <a:lnTo>
                  <a:pt x="63500" y="44450"/>
                </a:lnTo>
                <a:lnTo>
                  <a:pt x="63500" y="31750"/>
                </a:lnTo>
                <a:lnTo>
                  <a:pt x="76200" y="31750"/>
                </a:lnTo>
                <a:lnTo>
                  <a:pt x="76200" y="0"/>
                </a:lnTo>
                <a:close/>
              </a:path>
              <a:path w="1148080" h="873125">
                <a:moveTo>
                  <a:pt x="76200" y="31750"/>
                </a:moveTo>
                <a:lnTo>
                  <a:pt x="63500" y="31750"/>
                </a:lnTo>
                <a:lnTo>
                  <a:pt x="63500" y="44450"/>
                </a:lnTo>
                <a:lnTo>
                  <a:pt x="76200" y="44450"/>
                </a:lnTo>
                <a:lnTo>
                  <a:pt x="76200" y="31750"/>
                </a:lnTo>
                <a:close/>
              </a:path>
              <a:path w="1148080" h="873125">
                <a:moveTo>
                  <a:pt x="767054" y="31750"/>
                </a:moveTo>
                <a:lnTo>
                  <a:pt x="76200" y="31750"/>
                </a:lnTo>
                <a:lnTo>
                  <a:pt x="76200" y="44450"/>
                </a:lnTo>
                <a:lnTo>
                  <a:pt x="757199" y="44450"/>
                </a:lnTo>
                <a:lnTo>
                  <a:pt x="757199" y="38100"/>
                </a:lnTo>
                <a:lnTo>
                  <a:pt x="769899" y="38100"/>
                </a:lnTo>
                <a:lnTo>
                  <a:pt x="769899" y="34594"/>
                </a:lnTo>
                <a:lnTo>
                  <a:pt x="767054" y="31750"/>
                </a:lnTo>
                <a:close/>
              </a:path>
              <a:path w="1148080" h="873125">
                <a:moveTo>
                  <a:pt x="769899" y="38100"/>
                </a:moveTo>
                <a:lnTo>
                  <a:pt x="757199" y="38100"/>
                </a:lnTo>
                <a:lnTo>
                  <a:pt x="763549" y="44450"/>
                </a:lnTo>
                <a:lnTo>
                  <a:pt x="769899" y="44450"/>
                </a:lnTo>
                <a:lnTo>
                  <a:pt x="769899" y="38100"/>
                </a:lnTo>
                <a:close/>
              </a:path>
            </a:pathLst>
          </a:custGeom>
          <a:solidFill>
            <a:srgbClr val="E2E2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 txBox="1"/>
          <p:nvPr/>
        </p:nvSpPr>
        <p:spPr>
          <a:xfrm>
            <a:off x="2834513" y="1584451"/>
            <a:ext cx="1473200" cy="3905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800" dirty="0">
                <a:solidFill>
                  <a:srgbClr val="00B0F0"/>
                </a:solidFill>
                <a:latin typeface="Arial"/>
                <a:cs typeface="Arial"/>
              </a:rPr>
              <a:t>Output:</a:t>
            </a:r>
            <a:endParaRPr sz="8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</a:pPr>
            <a:r>
              <a:rPr sz="800" spc="-5" dirty="0">
                <a:solidFill>
                  <a:srgbClr val="00B0F0"/>
                </a:solidFill>
                <a:latin typeface="Arial"/>
                <a:cs typeface="Arial"/>
              </a:rPr>
              <a:t>Speech </a:t>
            </a:r>
            <a:r>
              <a:rPr sz="800" spc="-10" dirty="0">
                <a:solidFill>
                  <a:srgbClr val="00B0F0"/>
                </a:solidFill>
                <a:latin typeface="Arial"/>
                <a:cs typeface="Arial"/>
              </a:rPr>
              <a:t>(via </a:t>
            </a:r>
            <a:r>
              <a:rPr sz="800" spc="-5" dirty="0">
                <a:solidFill>
                  <a:srgbClr val="00B0F0"/>
                </a:solidFill>
                <a:latin typeface="Arial"/>
                <a:cs typeface="Arial"/>
              </a:rPr>
              <a:t>Amazon Polly TTS)  or Text</a:t>
            </a:r>
            <a:endParaRPr sz="800">
              <a:latin typeface="Arial"/>
              <a:cs typeface="Arial"/>
            </a:endParaRPr>
          </a:p>
        </p:txBody>
      </p:sp>
      <p:sp>
        <p:nvSpPr>
          <p:cNvPr id="51" name="object 24">
            <a:extLst>
              <a:ext uri="{FF2B5EF4-FFF2-40B4-BE49-F238E27FC236}">
                <a16:creationId xmlns:a16="http://schemas.microsoft.com/office/drawing/2014/main" id="{8FE108CD-638A-48DA-AD16-CD1AF74D58D3}"/>
              </a:ext>
            </a:extLst>
          </p:cNvPr>
          <p:cNvSpPr/>
          <p:nvPr/>
        </p:nvSpPr>
        <p:spPr>
          <a:xfrm>
            <a:off x="7925777" y="3809339"/>
            <a:ext cx="1104265" cy="261620"/>
          </a:xfrm>
          <a:custGeom>
            <a:avLst/>
            <a:gdLst/>
            <a:ahLst/>
            <a:cxnLst/>
            <a:rect l="l" t="t" r="r" b="b"/>
            <a:pathLst>
              <a:path w="1104265" h="261619">
                <a:moveTo>
                  <a:pt x="0" y="0"/>
                </a:moveTo>
                <a:lnTo>
                  <a:pt x="1104090" y="0"/>
                </a:lnTo>
                <a:lnTo>
                  <a:pt x="1104090" y="261610"/>
                </a:lnTo>
                <a:lnTo>
                  <a:pt x="0" y="26161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E2E2E2"/>
            </a:solidFill>
          </a:ln>
        </p:spPr>
        <p:txBody>
          <a:bodyPr wrap="square" lIns="0" tIns="0" rIns="0" bIns="0" rtlCol="0"/>
          <a:lstStyle/>
          <a:p>
            <a:r>
              <a:rPr lang="en-US" sz="1200" spc="-5" dirty="0">
                <a:solidFill>
                  <a:srgbClr val="F8F8F8"/>
                </a:solidFill>
                <a:latin typeface="Arial"/>
                <a:cs typeface="Arial"/>
              </a:rPr>
              <a:t>   AWS RDS</a:t>
            </a:r>
            <a:endParaRPr sz="1200" spc="-5" dirty="0">
              <a:solidFill>
                <a:srgbClr val="F8F8F8"/>
              </a:solidFill>
              <a:latin typeface="Arial"/>
              <a:cs typeface="Arial"/>
            </a:endParaRPr>
          </a:p>
        </p:txBody>
      </p:sp>
      <p:sp>
        <p:nvSpPr>
          <p:cNvPr id="52" name="object 12">
            <a:extLst>
              <a:ext uri="{FF2B5EF4-FFF2-40B4-BE49-F238E27FC236}">
                <a16:creationId xmlns:a16="http://schemas.microsoft.com/office/drawing/2014/main" id="{157985A0-585C-4441-A634-ADEC2CA8CF76}"/>
              </a:ext>
            </a:extLst>
          </p:cNvPr>
          <p:cNvSpPr/>
          <p:nvPr/>
        </p:nvSpPr>
        <p:spPr>
          <a:xfrm>
            <a:off x="8439809" y="2741298"/>
            <a:ext cx="76200" cy="867410"/>
          </a:xfrm>
          <a:custGeom>
            <a:avLst/>
            <a:gdLst/>
            <a:ahLst/>
            <a:cxnLst/>
            <a:rect l="l" t="t" r="r" b="b"/>
            <a:pathLst>
              <a:path w="76200" h="867410">
                <a:moveTo>
                  <a:pt x="31750" y="791019"/>
                </a:moveTo>
                <a:lnTo>
                  <a:pt x="0" y="791019"/>
                </a:lnTo>
                <a:lnTo>
                  <a:pt x="38100" y="867219"/>
                </a:lnTo>
                <a:lnTo>
                  <a:pt x="69850" y="803719"/>
                </a:lnTo>
                <a:lnTo>
                  <a:pt x="31750" y="803719"/>
                </a:lnTo>
                <a:lnTo>
                  <a:pt x="31750" y="791019"/>
                </a:lnTo>
                <a:close/>
              </a:path>
              <a:path w="76200" h="867410">
                <a:moveTo>
                  <a:pt x="44450" y="63500"/>
                </a:moveTo>
                <a:lnTo>
                  <a:pt x="31750" y="63500"/>
                </a:lnTo>
                <a:lnTo>
                  <a:pt x="31750" y="803719"/>
                </a:lnTo>
                <a:lnTo>
                  <a:pt x="44450" y="803719"/>
                </a:lnTo>
                <a:lnTo>
                  <a:pt x="44450" y="63500"/>
                </a:lnTo>
                <a:close/>
              </a:path>
              <a:path w="76200" h="867410">
                <a:moveTo>
                  <a:pt x="76200" y="791019"/>
                </a:moveTo>
                <a:lnTo>
                  <a:pt x="44450" y="791019"/>
                </a:lnTo>
                <a:lnTo>
                  <a:pt x="44450" y="803719"/>
                </a:lnTo>
                <a:lnTo>
                  <a:pt x="69850" y="803719"/>
                </a:lnTo>
                <a:lnTo>
                  <a:pt x="76200" y="791019"/>
                </a:lnTo>
                <a:close/>
              </a:path>
              <a:path w="76200" h="867410">
                <a:moveTo>
                  <a:pt x="38100" y="0"/>
                </a:moveTo>
                <a:lnTo>
                  <a:pt x="0" y="76200"/>
                </a:lnTo>
                <a:lnTo>
                  <a:pt x="31750" y="76200"/>
                </a:lnTo>
                <a:lnTo>
                  <a:pt x="31750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867410">
                <a:moveTo>
                  <a:pt x="69850" y="63500"/>
                </a:moveTo>
                <a:lnTo>
                  <a:pt x="44450" y="63500"/>
                </a:lnTo>
                <a:lnTo>
                  <a:pt x="44450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DCDCD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29">
            <a:extLst>
              <a:ext uri="{FF2B5EF4-FFF2-40B4-BE49-F238E27FC236}">
                <a16:creationId xmlns:a16="http://schemas.microsoft.com/office/drawing/2014/main" id="{127FE374-F920-4E9B-9582-1C6A8C8EB64D}"/>
              </a:ext>
            </a:extLst>
          </p:cNvPr>
          <p:cNvSpPr txBox="1"/>
          <p:nvPr/>
        </p:nvSpPr>
        <p:spPr>
          <a:xfrm>
            <a:off x="8233751" y="4163059"/>
            <a:ext cx="593690" cy="134652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lang="en-US" sz="800" spc="-5" dirty="0" err="1">
                <a:solidFill>
                  <a:srgbClr val="00B0F0"/>
                </a:solidFill>
                <a:latin typeface="Arial"/>
                <a:cs typeface="Arial"/>
              </a:rPr>
              <a:t>MySql</a:t>
            </a:r>
            <a:endParaRPr sz="8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5528" y="136651"/>
            <a:ext cx="6120130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800" dirty="0">
                <a:solidFill>
                  <a:srgbClr val="F2F2F2"/>
                </a:solidFill>
              </a:rPr>
              <a:t>Business </a:t>
            </a:r>
            <a:r>
              <a:rPr sz="2800" spc="-5" dirty="0">
                <a:solidFill>
                  <a:srgbClr val="F2F2F2"/>
                </a:solidFill>
              </a:rPr>
              <a:t>logic </a:t>
            </a:r>
            <a:r>
              <a:rPr sz="2800" dirty="0">
                <a:solidFill>
                  <a:srgbClr val="F2F2F2"/>
                </a:solidFill>
              </a:rPr>
              <a:t>provided by</a:t>
            </a:r>
            <a:r>
              <a:rPr sz="2800" spc="-60" dirty="0">
                <a:solidFill>
                  <a:srgbClr val="F2F2F2"/>
                </a:solidFill>
              </a:rPr>
              <a:t> </a:t>
            </a:r>
            <a:r>
              <a:rPr sz="2800" dirty="0">
                <a:solidFill>
                  <a:srgbClr val="F2F2F2"/>
                </a:solidFill>
              </a:rPr>
              <a:t>Lambda</a:t>
            </a:r>
            <a:endParaRPr sz="2800"/>
          </a:p>
        </p:txBody>
      </p:sp>
      <p:sp>
        <p:nvSpPr>
          <p:cNvPr id="3" name="object 3"/>
          <p:cNvSpPr/>
          <p:nvPr/>
        </p:nvSpPr>
        <p:spPr>
          <a:xfrm>
            <a:off x="335279" y="2190750"/>
            <a:ext cx="3093721" cy="1295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AF42EFB-C629-420B-942F-A21CF36A40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6711" y="742950"/>
            <a:ext cx="5244422" cy="4324348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44128" y="298598"/>
            <a:ext cx="8042672" cy="44435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800" spc="-5" dirty="0">
                <a:solidFill>
                  <a:srgbClr val="F2F2F2"/>
                </a:solidFill>
              </a:rPr>
              <a:t>What </a:t>
            </a:r>
            <a:r>
              <a:rPr sz="2800" dirty="0">
                <a:solidFill>
                  <a:srgbClr val="F2F2F2"/>
                </a:solidFill>
              </a:rPr>
              <a:t>about </a:t>
            </a:r>
            <a:r>
              <a:rPr sz="2800" spc="-5" dirty="0">
                <a:solidFill>
                  <a:srgbClr val="F2F2F2"/>
                </a:solidFill>
              </a:rPr>
              <a:t>if </a:t>
            </a:r>
            <a:r>
              <a:rPr lang="en-US" sz="2800" spc="-5" dirty="0">
                <a:solidFill>
                  <a:srgbClr val="F2F2F2"/>
                </a:solidFill>
              </a:rPr>
              <a:t>user</a:t>
            </a:r>
            <a:r>
              <a:rPr sz="2800" dirty="0">
                <a:solidFill>
                  <a:srgbClr val="F2F2F2"/>
                </a:solidFill>
              </a:rPr>
              <a:t> could call</a:t>
            </a:r>
            <a:r>
              <a:rPr lang="en-US" sz="2800" dirty="0">
                <a:solidFill>
                  <a:srgbClr val="F2F2F2"/>
                </a:solidFill>
              </a:rPr>
              <a:t> JULY</a:t>
            </a:r>
            <a:r>
              <a:rPr sz="2800" dirty="0">
                <a:solidFill>
                  <a:srgbClr val="F2F2F2"/>
                </a:solidFill>
              </a:rPr>
              <a:t> </a:t>
            </a:r>
            <a:r>
              <a:rPr lang="en-US" sz="2800" dirty="0">
                <a:solidFill>
                  <a:srgbClr val="F2F2F2"/>
                </a:solidFill>
              </a:rPr>
              <a:t>chat bot</a:t>
            </a:r>
            <a:r>
              <a:rPr sz="2800" dirty="0">
                <a:solidFill>
                  <a:srgbClr val="F2F2F2"/>
                </a:solidFill>
              </a:rPr>
              <a:t>?</a:t>
            </a:r>
            <a:endParaRPr sz="2800" dirty="0"/>
          </a:p>
        </p:txBody>
      </p:sp>
      <p:sp>
        <p:nvSpPr>
          <p:cNvPr id="3" name="object 3"/>
          <p:cNvSpPr/>
          <p:nvPr/>
        </p:nvSpPr>
        <p:spPr>
          <a:xfrm>
            <a:off x="6248400" y="1200150"/>
            <a:ext cx="2568435" cy="256843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9D41EC-7114-4864-AA16-DB0AFADFFE76}"/>
              </a:ext>
            </a:extLst>
          </p:cNvPr>
          <p:cNvSpPr txBox="1"/>
          <p:nvPr/>
        </p:nvSpPr>
        <p:spPr>
          <a:xfrm>
            <a:off x="762000" y="1200150"/>
            <a:ext cx="5029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Unanswered query forward to respective CSM (Chat or call)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Automated Email conversation response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95600" y="489393"/>
            <a:ext cx="2667000" cy="567463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z="3600" spc="-5" dirty="0">
                <a:solidFill>
                  <a:srgbClr val="F2F2F2"/>
                </a:solidFill>
              </a:rPr>
              <a:t>Thank you</a:t>
            </a:r>
            <a:endParaRPr sz="3600" dirty="0"/>
          </a:p>
        </p:txBody>
      </p:sp>
      <p:sp>
        <p:nvSpPr>
          <p:cNvPr id="4" name="object 4"/>
          <p:cNvSpPr/>
          <p:nvPr/>
        </p:nvSpPr>
        <p:spPr>
          <a:xfrm>
            <a:off x="2057400" y="1285456"/>
            <a:ext cx="4065651" cy="258169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284E8585-2175-455E-809A-0DDC53FDA816}"/>
              </a:ext>
            </a:extLst>
          </p:cNvPr>
          <p:cNvSpPr txBox="1">
            <a:spLocks/>
          </p:cNvSpPr>
          <p:nvPr/>
        </p:nvSpPr>
        <p:spPr>
          <a:xfrm>
            <a:off x="1600200" y="4171950"/>
            <a:ext cx="5257800" cy="62901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>
              <a:defRPr sz="4000" b="1" i="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>
              <a:spcBef>
                <a:spcPts val="105"/>
              </a:spcBef>
            </a:pPr>
            <a:r>
              <a:rPr lang="en-US" sz="2000" kern="0" spc="-5" dirty="0">
                <a:solidFill>
                  <a:srgbClr val="F2F2F2"/>
                </a:solidFill>
              </a:rPr>
              <a:t>If have any question or want to know more, please contact with Codabyte team</a:t>
            </a:r>
            <a:endParaRPr lang="en-US" sz="2000" kern="0" dirty="0"/>
          </a:p>
        </p:txBody>
      </p:sp>
    </p:spTree>
    <p:extLst>
      <p:ext uri="{BB962C8B-B14F-4D97-AF65-F5344CB8AC3E}">
        <p14:creationId xmlns:p14="http://schemas.microsoft.com/office/powerpoint/2010/main" val="18022425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5528" y="136651"/>
            <a:ext cx="5375672" cy="44435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z="2800" dirty="0">
                <a:solidFill>
                  <a:srgbClr val="F2F2F2"/>
                </a:solidFill>
              </a:rPr>
              <a:t>Challenge for JULY CSM Team</a:t>
            </a:r>
            <a:endParaRPr sz="2800" dirty="0"/>
          </a:p>
        </p:txBody>
      </p:sp>
      <p:sp>
        <p:nvSpPr>
          <p:cNvPr id="3" name="object 3"/>
          <p:cNvSpPr txBox="1"/>
          <p:nvPr/>
        </p:nvSpPr>
        <p:spPr>
          <a:xfrm>
            <a:off x="2077466" y="1245871"/>
            <a:ext cx="1427734" cy="62709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indent="190500">
              <a:lnSpc>
                <a:spcPct val="100000"/>
              </a:lnSpc>
              <a:spcBef>
                <a:spcPts val="90"/>
              </a:spcBef>
            </a:pPr>
            <a:r>
              <a:rPr lang="en-US" sz="2000" spc="-5" dirty="0">
                <a:solidFill>
                  <a:srgbClr val="0070C0"/>
                </a:solidFill>
                <a:latin typeface="Arial"/>
                <a:cs typeface="Arial"/>
              </a:rPr>
              <a:t>Balance Checking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385006" y="2722453"/>
            <a:ext cx="1322070" cy="998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z="1600" spc="-5" dirty="0">
                <a:solidFill>
                  <a:srgbClr val="5C9126"/>
                </a:solidFill>
                <a:latin typeface="Arial"/>
                <a:cs typeface="Arial"/>
              </a:rPr>
              <a:t>Handle another CSM query if not present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795682" y="865517"/>
            <a:ext cx="1312545" cy="25968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z="1600" dirty="0">
                <a:solidFill>
                  <a:schemeClr val="bg1"/>
                </a:solidFill>
                <a:latin typeface="Arial"/>
                <a:cs typeface="Arial"/>
              </a:rPr>
              <a:t>Lots of Email</a:t>
            </a:r>
            <a:endParaRPr sz="1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046041" y="1451055"/>
            <a:ext cx="1130935" cy="8438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5250" marR="5080" indent="-82550">
              <a:lnSpc>
                <a:spcPct val="100000"/>
              </a:lnSpc>
              <a:spcBef>
                <a:spcPts val="100"/>
              </a:spcBef>
            </a:pPr>
            <a:r>
              <a:rPr lang="en-US" sz="1800" dirty="0">
                <a:solidFill>
                  <a:schemeClr val="bg1"/>
                </a:solidFill>
                <a:latin typeface="Arial"/>
                <a:cs typeface="Arial"/>
              </a:rPr>
              <a:t>Lost of user data searching</a:t>
            </a:r>
            <a:endParaRPr sz="18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32260" y="3276800"/>
            <a:ext cx="2490411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800" spc="-35" dirty="0">
                <a:solidFill>
                  <a:srgbClr val="FFFF00"/>
                </a:solidFill>
                <a:latin typeface="Arial"/>
                <a:cs typeface="Arial"/>
              </a:rPr>
              <a:t>Finding User Requested data quickly</a:t>
            </a:r>
            <a:endParaRPr sz="1800" dirty="0">
              <a:solidFill>
                <a:srgbClr val="FFFF00"/>
              </a:solidFill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33401" y="971550"/>
            <a:ext cx="175260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5" dirty="0">
                <a:solidFill>
                  <a:srgbClr val="00B050"/>
                </a:solidFill>
                <a:latin typeface="Arial"/>
                <a:cs typeface="Arial"/>
              </a:rPr>
              <a:t>Report Finding 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62000" y="2079934"/>
            <a:ext cx="11010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35" dirty="0">
                <a:solidFill>
                  <a:srgbClr val="A7A8A7"/>
                </a:solidFill>
                <a:latin typeface="Arial"/>
                <a:cs typeface="Arial"/>
              </a:rPr>
              <a:t>A</a:t>
            </a:r>
            <a:r>
              <a:rPr sz="1800" dirty="0">
                <a:solidFill>
                  <a:srgbClr val="A7A8A7"/>
                </a:solidFill>
                <a:latin typeface="Arial"/>
                <a:cs typeface="Arial"/>
              </a:rPr>
              <a:t>v</a:t>
            </a:r>
            <a:r>
              <a:rPr sz="1800" spc="-5" dirty="0">
                <a:solidFill>
                  <a:srgbClr val="A7A8A7"/>
                </a:solidFill>
                <a:latin typeface="Arial"/>
                <a:cs typeface="Arial"/>
              </a:rPr>
              <a:t>a</a:t>
            </a:r>
            <a:r>
              <a:rPr sz="1800" dirty="0">
                <a:solidFill>
                  <a:srgbClr val="A7A8A7"/>
                </a:solidFill>
                <a:latin typeface="Arial"/>
                <a:cs typeface="Arial"/>
              </a:rPr>
              <a:t>il</a:t>
            </a:r>
            <a:r>
              <a:rPr sz="1800" spc="-5" dirty="0">
                <a:solidFill>
                  <a:srgbClr val="A7A8A7"/>
                </a:solidFill>
                <a:latin typeface="Arial"/>
                <a:cs typeface="Arial"/>
              </a:rPr>
              <a:t>ab</a:t>
            </a:r>
            <a:r>
              <a:rPr sz="1800" dirty="0">
                <a:solidFill>
                  <a:srgbClr val="A7A8A7"/>
                </a:solidFill>
                <a:latin typeface="Arial"/>
                <a:cs typeface="Arial"/>
              </a:rPr>
              <a:t>ili</a:t>
            </a:r>
            <a:r>
              <a:rPr sz="1800" spc="-5" dirty="0">
                <a:solidFill>
                  <a:srgbClr val="A7A8A7"/>
                </a:solidFill>
                <a:latin typeface="Arial"/>
                <a:cs typeface="Arial"/>
              </a:rPr>
              <a:t>t</a:t>
            </a:r>
            <a:r>
              <a:rPr sz="1800" dirty="0">
                <a:solidFill>
                  <a:srgbClr val="A7A8A7"/>
                </a:solidFill>
                <a:latin typeface="Arial"/>
                <a:cs typeface="Arial"/>
              </a:rPr>
              <a:t>y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97C5EE6-56C3-457B-A814-A7C45F604618}"/>
              </a:ext>
            </a:extLst>
          </p:cNvPr>
          <p:cNvSpPr txBox="1"/>
          <p:nvPr/>
        </p:nvSpPr>
        <p:spPr>
          <a:xfrm>
            <a:off x="3709611" y="1140837"/>
            <a:ext cx="182880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pc="-5" dirty="0">
                <a:solidFill>
                  <a:srgbClr val="FF0000"/>
                </a:solidFill>
                <a:latin typeface="Arial"/>
                <a:cs typeface="Arial"/>
              </a:rPr>
              <a:t>Large number of phone call for simple FAQ or Process status</a:t>
            </a:r>
            <a:endParaRPr lang="en-US" dirty="0">
              <a:solidFill>
                <a:srgbClr val="FF0000"/>
              </a:solidFill>
              <a:latin typeface="Arial"/>
              <a:cs typeface="Arial"/>
            </a:endParaRPr>
          </a:p>
          <a:p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B171196-7FB6-4CAD-9AF6-23788044EE44}"/>
              </a:ext>
            </a:extLst>
          </p:cNvPr>
          <p:cNvSpPr txBox="1"/>
          <p:nvPr/>
        </p:nvSpPr>
        <p:spPr>
          <a:xfrm>
            <a:off x="533401" y="2704977"/>
            <a:ext cx="175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Quick Response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E0F4FD0-F1B0-4DFF-A626-9A448FD11E5C}"/>
              </a:ext>
            </a:extLst>
          </p:cNvPr>
          <p:cNvSpPr txBox="1"/>
          <p:nvPr/>
        </p:nvSpPr>
        <p:spPr>
          <a:xfrm>
            <a:off x="2286001" y="2790632"/>
            <a:ext cx="21726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Quick Authentication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4086AB6-5EED-473D-8380-1855D7F6D92C}"/>
              </a:ext>
            </a:extLst>
          </p:cNvPr>
          <p:cNvSpPr txBox="1"/>
          <p:nvPr/>
        </p:nvSpPr>
        <p:spPr>
          <a:xfrm>
            <a:off x="383997" y="4092061"/>
            <a:ext cx="81950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Human makes mistake when  finding and deliver information from large volume of data and it’s very time consuming works for CSM. CSM wants to work on real issue/case instead of just find and deliver the information from system.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3A490C-7409-4C64-AB64-31349A5A3B11}"/>
              </a:ext>
            </a:extLst>
          </p:cNvPr>
          <p:cNvSpPr txBox="1"/>
          <p:nvPr/>
        </p:nvSpPr>
        <p:spPr>
          <a:xfrm>
            <a:off x="7176976" y="2379654"/>
            <a:ext cx="166222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User don’t want to install more app in their phone for communication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67DD53-2549-42BF-BE2F-D0515F2DD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285750"/>
            <a:ext cx="7181781" cy="615553"/>
          </a:xfrm>
        </p:spPr>
        <p:txBody>
          <a:bodyPr/>
          <a:lstStyle/>
          <a:p>
            <a:r>
              <a:rPr lang="en-US" dirty="0"/>
              <a:t>Proposed solution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3EA637-776B-4DCE-8FA4-EF17268B4B71}"/>
              </a:ext>
            </a:extLst>
          </p:cNvPr>
          <p:cNvSpPr txBox="1"/>
          <p:nvPr/>
        </p:nvSpPr>
        <p:spPr>
          <a:xfrm>
            <a:off x="914400" y="1200150"/>
            <a:ext cx="702938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Information request from any popular messaging app (e.g. messenger) ,Smart home device(e.g. Alexa) ,SMS, JULY website chat.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Automated response for user query with authentication and satisfy security compliance.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Understand user question and give proper answer without any human help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User intention detection using business logic and answer accordingly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JULY will get insight of user question answer and feedback from log and take action accordingly.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34395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5133" y="2102611"/>
            <a:ext cx="3017520" cy="636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pc="-5" dirty="0">
                <a:solidFill>
                  <a:srgbClr val="F2F2F2"/>
                </a:solidFill>
              </a:rPr>
              <a:t>Chatbot</a:t>
            </a:r>
            <a:endParaRPr spc="-5" dirty="0">
              <a:solidFill>
                <a:srgbClr val="F2F2F2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55080" y="3850157"/>
            <a:ext cx="476884" cy="476884"/>
          </a:xfrm>
          <a:custGeom>
            <a:avLst/>
            <a:gdLst/>
            <a:ahLst/>
            <a:cxnLst/>
            <a:rect l="l" t="t" r="r" b="b"/>
            <a:pathLst>
              <a:path w="476884" h="476885">
                <a:moveTo>
                  <a:pt x="238212" y="0"/>
                </a:moveTo>
                <a:lnTo>
                  <a:pt x="190204" y="4839"/>
                </a:lnTo>
                <a:lnTo>
                  <a:pt x="145489" y="18719"/>
                </a:lnTo>
                <a:lnTo>
                  <a:pt x="105025" y="40681"/>
                </a:lnTo>
                <a:lnTo>
                  <a:pt x="69771" y="69768"/>
                </a:lnTo>
                <a:lnTo>
                  <a:pt x="40683" y="105021"/>
                </a:lnTo>
                <a:lnTo>
                  <a:pt x="18720" y="145484"/>
                </a:lnTo>
                <a:lnTo>
                  <a:pt x="4839" y="190199"/>
                </a:lnTo>
                <a:lnTo>
                  <a:pt x="0" y="238207"/>
                </a:lnTo>
                <a:lnTo>
                  <a:pt x="4839" y="286215"/>
                </a:lnTo>
                <a:lnTo>
                  <a:pt x="18720" y="330930"/>
                </a:lnTo>
                <a:lnTo>
                  <a:pt x="40683" y="371394"/>
                </a:lnTo>
                <a:lnTo>
                  <a:pt x="69771" y="406649"/>
                </a:lnTo>
                <a:lnTo>
                  <a:pt x="105025" y="435737"/>
                </a:lnTo>
                <a:lnTo>
                  <a:pt x="145489" y="457700"/>
                </a:lnTo>
                <a:lnTo>
                  <a:pt x="190204" y="471580"/>
                </a:lnTo>
                <a:lnTo>
                  <a:pt x="238212" y="476420"/>
                </a:lnTo>
                <a:lnTo>
                  <a:pt x="286220" y="471580"/>
                </a:lnTo>
                <a:lnTo>
                  <a:pt x="330936" y="457700"/>
                </a:lnTo>
                <a:lnTo>
                  <a:pt x="371399" y="435737"/>
                </a:lnTo>
                <a:lnTo>
                  <a:pt x="406654" y="406649"/>
                </a:lnTo>
                <a:lnTo>
                  <a:pt x="435742" y="371394"/>
                </a:lnTo>
                <a:lnTo>
                  <a:pt x="457705" y="330930"/>
                </a:lnTo>
                <a:lnTo>
                  <a:pt x="471585" y="286215"/>
                </a:lnTo>
                <a:lnTo>
                  <a:pt x="476425" y="238207"/>
                </a:lnTo>
                <a:lnTo>
                  <a:pt x="471585" y="190199"/>
                </a:lnTo>
                <a:lnTo>
                  <a:pt x="457705" y="145484"/>
                </a:lnTo>
                <a:lnTo>
                  <a:pt x="435742" y="105021"/>
                </a:lnTo>
                <a:lnTo>
                  <a:pt x="406654" y="69768"/>
                </a:lnTo>
                <a:lnTo>
                  <a:pt x="371399" y="40681"/>
                </a:lnTo>
                <a:lnTo>
                  <a:pt x="330936" y="18719"/>
                </a:lnTo>
                <a:lnTo>
                  <a:pt x="286220" y="4839"/>
                </a:lnTo>
                <a:lnTo>
                  <a:pt x="238212" y="0"/>
                </a:lnTo>
                <a:close/>
              </a:path>
            </a:pathLst>
          </a:custGeom>
          <a:solidFill>
            <a:srgbClr val="4747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55080" y="3850157"/>
            <a:ext cx="476884" cy="476884"/>
          </a:xfrm>
          <a:custGeom>
            <a:avLst/>
            <a:gdLst/>
            <a:ahLst/>
            <a:cxnLst/>
            <a:rect l="l" t="t" r="r" b="b"/>
            <a:pathLst>
              <a:path w="476884" h="476885">
                <a:moveTo>
                  <a:pt x="0" y="238213"/>
                </a:moveTo>
                <a:lnTo>
                  <a:pt x="4839" y="190204"/>
                </a:lnTo>
                <a:lnTo>
                  <a:pt x="18720" y="145490"/>
                </a:lnTo>
                <a:lnTo>
                  <a:pt x="40683" y="105026"/>
                </a:lnTo>
                <a:lnTo>
                  <a:pt x="69771" y="69771"/>
                </a:lnTo>
                <a:lnTo>
                  <a:pt x="105026" y="40683"/>
                </a:lnTo>
                <a:lnTo>
                  <a:pt x="145490" y="18720"/>
                </a:lnTo>
                <a:lnTo>
                  <a:pt x="190204" y="4839"/>
                </a:lnTo>
                <a:lnTo>
                  <a:pt x="238213" y="0"/>
                </a:lnTo>
                <a:lnTo>
                  <a:pt x="286221" y="4839"/>
                </a:lnTo>
                <a:lnTo>
                  <a:pt x="330936" y="18720"/>
                </a:lnTo>
                <a:lnTo>
                  <a:pt x="371400" y="40683"/>
                </a:lnTo>
                <a:lnTo>
                  <a:pt x="406655" y="69771"/>
                </a:lnTo>
                <a:lnTo>
                  <a:pt x="435743" y="105026"/>
                </a:lnTo>
                <a:lnTo>
                  <a:pt x="457706" y="145490"/>
                </a:lnTo>
                <a:lnTo>
                  <a:pt x="471586" y="190204"/>
                </a:lnTo>
                <a:lnTo>
                  <a:pt x="476426" y="238213"/>
                </a:lnTo>
                <a:lnTo>
                  <a:pt x="471586" y="286221"/>
                </a:lnTo>
                <a:lnTo>
                  <a:pt x="457706" y="330936"/>
                </a:lnTo>
                <a:lnTo>
                  <a:pt x="435743" y="371400"/>
                </a:lnTo>
                <a:lnTo>
                  <a:pt x="406655" y="406655"/>
                </a:lnTo>
                <a:lnTo>
                  <a:pt x="371400" y="435743"/>
                </a:lnTo>
                <a:lnTo>
                  <a:pt x="330936" y="457706"/>
                </a:lnTo>
                <a:lnTo>
                  <a:pt x="286221" y="471586"/>
                </a:lnTo>
                <a:lnTo>
                  <a:pt x="238213" y="476426"/>
                </a:lnTo>
                <a:lnTo>
                  <a:pt x="190204" y="471586"/>
                </a:lnTo>
                <a:lnTo>
                  <a:pt x="145490" y="457706"/>
                </a:lnTo>
                <a:lnTo>
                  <a:pt x="105026" y="435743"/>
                </a:lnTo>
                <a:lnTo>
                  <a:pt x="69771" y="406655"/>
                </a:lnTo>
                <a:lnTo>
                  <a:pt x="40683" y="371400"/>
                </a:lnTo>
                <a:lnTo>
                  <a:pt x="18720" y="330936"/>
                </a:lnTo>
                <a:lnTo>
                  <a:pt x="4839" y="286221"/>
                </a:lnTo>
                <a:lnTo>
                  <a:pt x="0" y="238213"/>
                </a:lnTo>
                <a:close/>
              </a:path>
            </a:pathLst>
          </a:custGeom>
          <a:ln w="9525">
            <a:solidFill>
              <a:srgbClr val="23232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27304" y="746759"/>
            <a:ext cx="1441703" cy="14386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99160" y="1127760"/>
            <a:ext cx="649693" cy="685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45742" y="1540789"/>
            <a:ext cx="288925" cy="337185"/>
          </a:xfrm>
          <a:custGeom>
            <a:avLst/>
            <a:gdLst/>
            <a:ahLst/>
            <a:cxnLst/>
            <a:rect l="l" t="t" r="r" b="b"/>
            <a:pathLst>
              <a:path w="288925" h="337185">
                <a:moveTo>
                  <a:pt x="0" y="0"/>
                </a:moveTo>
                <a:lnTo>
                  <a:pt x="0" y="336702"/>
                </a:lnTo>
                <a:lnTo>
                  <a:pt x="288811" y="336702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36240" y="1031671"/>
            <a:ext cx="337185" cy="288925"/>
          </a:xfrm>
          <a:custGeom>
            <a:avLst/>
            <a:gdLst/>
            <a:ahLst/>
            <a:cxnLst/>
            <a:rect l="l" t="t" r="r" b="b"/>
            <a:pathLst>
              <a:path w="337184" h="288925">
                <a:moveTo>
                  <a:pt x="336697" y="0"/>
                </a:moveTo>
                <a:lnTo>
                  <a:pt x="0" y="0"/>
                </a:lnTo>
                <a:lnTo>
                  <a:pt x="0" y="288810"/>
                </a:lnTo>
                <a:lnTo>
                  <a:pt x="33669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415528" y="136651"/>
            <a:ext cx="6823472" cy="44435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z="2800" dirty="0">
                <a:solidFill>
                  <a:srgbClr val="F2F2F2"/>
                </a:solidFill>
              </a:rPr>
              <a:t>Chatbot -</a:t>
            </a:r>
            <a:r>
              <a:rPr lang="en-US" sz="2800" spc="-90" dirty="0">
                <a:solidFill>
                  <a:srgbClr val="F2F2F2"/>
                </a:solidFill>
              </a:rPr>
              <a:t> </a:t>
            </a:r>
            <a:r>
              <a:rPr lang="en-US" sz="2800" dirty="0">
                <a:solidFill>
                  <a:srgbClr val="F2F2F2"/>
                </a:solidFill>
              </a:rPr>
              <a:t>Features</a:t>
            </a:r>
            <a:endParaRPr sz="2800" dirty="0"/>
          </a:p>
        </p:txBody>
      </p:sp>
      <p:sp>
        <p:nvSpPr>
          <p:cNvPr id="9" name="object 9"/>
          <p:cNvSpPr txBox="1"/>
          <p:nvPr/>
        </p:nvSpPr>
        <p:spPr>
          <a:xfrm>
            <a:off x="2323769" y="1340611"/>
            <a:ext cx="6515734" cy="241348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55" dirty="0">
                <a:solidFill>
                  <a:srgbClr val="DFDFDF"/>
                </a:solidFill>
                <a:latin typeface="Arial"/>
                <a:cs typeface="Arial"/>
              </a:rPr>
              <a:t>Text </a:t>
            </a:r>
            <a:r>
              <a:rPr sz="1800" spc="-5" dirty="0">
                <a:solidFill>
                  <a:srgbClr val="DFDFDF"/>
                </a:solidFill>
                <a:latin typeface="Arial"/>
                <a:cs typeface="Arial"/>
              </a:rPr>
              <a:t>and speech language understanding: powered by the same  technology as Amazon</a:t>
            </a:r>
            <a:r>
              <a:rPr sz="1800" spc="-204" dirty="0">
                <a:solidFill>
                  <a:srgbClr val="DFDFD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DFDFDF"/>
                </a:solidFill>
                <a:latin typeface="Arial"/>
                <a:cs typeface="Arial"/>
              </a:rPr>
              <a:t>Alexa</a:t>
            </a:r>
            <a:endParaRPr sz="18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2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800" spc="-5" dirty="0">
                <a:solidFill>
                  <a:srgbClr val="DFDFDF"/>
                </a:solidFill>
                <a:latin typeface="Arial"/>
                <a:cs typeface="Arial"/>
              </a:rPr>
              <a:t>Deployment to chat</a:t>
            </a:r>
            <a:r>
              <a:rPr sz="1800" spc="-10" dirty="0">
                <a:solidFill>
                  <a:srgbClr val="DFDFD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DFDFDF"/>
                </a:solidFill>
                <a:latin typeface="Arial"/>
                <a:cs typeface="Arial"/>
              </a:rPr>
              <a:t>services</a:t>
            </a:r>
            <a:endParaRPr sz="18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800" spc="-10" dirty="0">
                <a:solidFill>
                  <a:srgbClr val="DFDFDF"/>
                </a:solidFill>
                <a:latin typeface="Arial"/>
                <a:cs typeface="Arial"/>
              </a:rPr>
              <a:t>(Web/Mobile </a:t>
            </a:r>
            <a:r>
              <a:rPr sz="1800" spc="-5" dirty="0">
                <a:solidFill>
                  <a:srgbClr val="DFDFDF"/>
                </a:solidFill>
                <a:latin typeface="Arial"/>
                <a:cs typeface="Arial"/>
              </a:rPr>
              <a:t>Apps, Facebook, Kik, Slack, </a:t>
            </a:r>
            <a:r>
              <a:rPr sz="1800" spc="-20" dirty="0">
                <a:solidFill>
                  <a:srgbClr val="DFDFDF"/>
                </a:solidFill>
                <a:latin typeface="Arial"/>
                <a:cs typeface="Arial"/>
              </a:rPr>
              <a:t>Twilio</a:t>
            </a:r>
            <a:r>
              <a:rPr sz="1800" spc="-120" dirty="0">
                <a:solidFill>
                  <a:srgbClr val="DFDFD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DFDFDF"/>
                </a:solidFill>
                <a:latin typeface="Arial"/>
                <a:cs typeface="Arial"/>
              </a:rPr>
              <a:t>SMS</a:t>
            </a:r>
            <a:r>
              <a:rPr lang="en-US" spc="-5" dirty="0">
                <a:solidFill>
                  <a:srgbClr val="DFDFDF"/>
                </a:solidFill>
                <a:latin typeface="Arial"/>
                <a:cs typeface="Arial"/>
              </a:rPr>
              <a:t>, Alexa</a:t>
            </a:r>
            <a:r>
              <a:rPr sz="1800" spc="-5" dirty="0">
                <a:solidFill>
                  <a:srgbClr val="DFDFDF"/>
                </a:solidFill>
                <a:latin typeface="Arial"/>
                <a:cs typeface="Arial"/>
              </a:rPr>
              <a:t>)</a:t>
            </a:r>
            <a:endParaRPr sz="18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600" dirty="0">
              <a:latin typeface="Times New Roman"/>
              <a:cs typeface="Times New Roman"/>
            </a:endParaRPr>
          </a:p>
          <a:p>
            <a:pPr marL="12700" marR="796290">
              <a:lnSpc>
                <a:spcPct val="100000"/>
              </a:lnSpc>
            </a:pPr>
            <a:r>
              <a:rPr sz="1800" spc="-5" dirty="0">
                <a:solidFill>
                  <a:srgbClr val="DFDFDF"/>
                </a:solidFill>
                <a:latin typeface="Arial"/>
                <a:cs typeface="Arial"/>
              </a:rPr>
              <a:t>Designed for builders: </a:t>
            </a:r>
            <a:r>
              <a:rPr sz="1800" spc="-10" dirty="0">
                <a:solidFill>
                  <a:srgbClr val="DFDFDF"/>
                </a:solidFill>
                <a:latin typeface="Arial"/>
                <a:cs typeface="Arial"/>
              </a:rPr>
              <a:t>efficient </a:t>
            </a:r>
            <a:r>
              <a:rPr sz="1800" spc="-5" dirty="0">
                <a:solidFill>
                  <a:srgbClr val="DFDFDF"/>
                </a:solidFill>
                <a:latin typeface="Arial"/>
                <a:cs typeface="Arial"/>
              </a:rPr>
              <a:t>and intuitive tools to build  conversations; scales</a:t>
            </a:r>
            <a:r>
              <a:rPr sz="1800" spc="-10" dirty="0">
                <a:solidFill>
                  <a:srgbClr val="DFDFD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DFDFDF"/>
                </a:solidFill>
                <a:latin typeface="Arial"/>
                <a:cs typeface="Arial"/>
              </a:rPr>
              <a:t>automatically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323769" y="4065523"/>
            <a:ext cx="28962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solidFill>
                  <a:srgbClr val="DFDFDF"/>
                </a:solidFill>
                <a:latin typeface="Arial"/>
                <a:cs typeface="Arial"/>
              </a:rPr>
              <a:t>Versioning </a:t>
            </a:r>
            <a:r>
              <a:rPr sz="1800" spc="-5" dirty="0">
                <a:solidFill>
                  <a:srgbClr val="DFDFDF"/>
                </a:solidFill>
                <a:latin typeface="Arial"/>
                <a:cs typeface="Arial"/>
              </a:rPr>
              <a:t>and alias</a:t>
            </a:r>
            <a:r>
              <a:rPr sz="1800" spc="-35" dirty="0">
                <a:solidFill>
                  <a:srgbClr val="DFDFD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DFDFDF"/>
                </a:solidFill>
                <a:latin typeface="Arial"/>
                <a:cs typeface="Arial"/>
              </a:rPr>
              <a:t>support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011936" y="3081527"/>
            <a:ext cx="640080" cy="6400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44296" y="2081783"/>
            <a:ext cx="441959" cy="44500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944059" y="3943094"/>
            <a:ext cx="303232" cy="30172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391094" y="4120388"/>
            <a:ext cx="2578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74746"/>
                </a:solidFill>
                <a:latin typeface="Arial"/>
                <a:cs typeface="Arial"/>
              </a:rPr>
              <a:t>@</a:t>
            </a:r>
            <a:endParaRPr sz="180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368552" y="2221992"/>
            <a:ext cx="374903" cy="55168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666798" y="2250499"/>
            <a:ext cx="86360" cy="236220"/>
          </a:xfrm>
          <a:custGeom>
            <a:avLst/>
            <a:gdLst/>
            <a:ahLst/>
            <a:cxnLst/>
            <a:rect l="l" t="t" r="r" b="b"/>
            <a:pathLst>
              <a:path w="86360" h="236219">
                <a:moveTo>
                  <a:pt x="0" y="235817"/>
                </a:moveTo>
                <a:lnTo>
                  <a:pt x="86046" y="235817"/>
                </a:lnTo>
                <a:lnTo>
                  <a:pt x="86046" y="0"/>
                </a:lnTo>
                <a:lnTo>
                  <a:pt x="0" y="0"/>
                </a:lnTo>
                <a:lnTo>
                  <a:pt x="0" y="23581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5528" y="136651"/>
            <a:ext cx="6138281" cy="44435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800" dirty="0">
                <a:solidFill>
                  <a:srgbClr val="F2F2F2"/>
                </a:solidFill>
              </a:rPr>
              <a:t>Deployment to chat</a:t>
            </a:r>
            <a:r>
              <a:rPr sz="2800" spc="-60" dirty="0">
                <a:solidFill>
                  <a:srgbClr val="F2F2F2"/>
                </a:solidFill>
              </a:rPr>
              <a:t> </a:t>
            </a:r>
            <a:r>
              <a:rPr sz="2800" dirty="0">
                <a:solidFill>
                  <a:srgbClr val="F2F2F2"/>
                </a:solidFill>
              </a:rPr>
              <a:t>services</a:t>
            </a:r>
            <a:endParaRPr sz="2800" dirty="0"/>
          </a:p>
        </p:txBody>
      </p:sp>
      <p:sp>
        <p:nvSpPr>
          <p:cNvPr id="3" name="object 3"/>
          <p:cNvSpPr/>
          <p:nvPr/>
        </p:nvSpPr>
        <p:spPr>
          <a:xfrm>
            <a:off x="2497632" y="3399612"/>
            <a:ext cx="1657985" cy="679450"/>
          </a:xfrm>
          <a:custGeom>
            <a:avLst/>
            <a:gdLst/>
            <a:ahLst/>
            <a:cxnLst/>
            <a:rect l="l" t="t" r="r" b="b"/>
            <a:pathLst>
              <a:path w="1657985" h="679450">
                <a:moveTo>
                  <a:pt x="1581556" y="603196"/>
                </a:moveTo>
                <a:lnTo>
                  <a:pt x="1581556" y="679396"/>
                </a:lnTo>
                <a:lnTo>
                  <a:pt x="1632356" y="653996"/>
                </a:lnTo>
                <a:lnTo>
                  <a:pt x="1594256" y="653996"/>
                </a:lnTo>
                <a:lnTo>
                  <a:pt x="1594256" y="628596"/>
                </a:lnTo>
                <a:lnTo>
                  <a:pt x="1632356" y="628596"/>
                </a:lnTo>
                <a:lnTo>
                  <a:pt x="1581556" y="603196"/>
                </a:lnTo>
                <a:close/>
              </a:path>
              <a:path w="1657985" h="679450">
                <a:moveTo>
                  <a:pt x="816178" y="38099"/>
                </a:moveTo>
                <a:lnTo>
                  <a:pt x="816178" y="648310"/>
                </a:lnTo>
                <a:lnTo>
                  <a:pt x="821867" y="653996"/>
                </a:lnTo>
                <a:lnTo>
                  <a:pt x="1581556" y="653996"/>
                </a:lnTo>
                <a:lnTo>
                  <a:pt x="1581556" y="641296"/>
                </a:lnTo>
                <a:lnTo>
                  <a:pt x="841578" y="641296"/>
                </a:lnTo>
                <a:lnTo>
                  <a:pt x="828878" y="628596"/>
                </a:lnTo>
                <a:lnTo>
                  <a:pt x="841578" y="628596"/>
                </a:lnTo>
                <a:lnTo>
                  <a:pt x="841578" y="50799"/>
                </a:lnTo>
                <a:lnTo>
                  <a:pt x="828878" y="50799"/>
                </a:lnTo>
                <a:lnTo>
                  <a:pt x="816178" y="38099"/>
                </a:lnTo>
                <a:close/>
              </a:path>
              <a:path w="1657985" h="679450">
                <a:moveTo>
                  <a:pt x="1632356" y="628596"/>
                </a:moveTo>
                <a:lnTo>
                  <a:pt x="1594256" y="628596"/>
                </a:lnTo>
                <a:lnTo>
                  <a:pt x="1594256" y="653996"/>
                </a:lnTo>
                <a:lnTo>
                  <a:pt x="1632356" y="653996"/>
                </a:lnTo>
                <a:lnTo>
                  <a:pt x="1657756" y="641296"/>
                </a:lnTo>
                <a:lnTo>
                  <a:pt x="1632356" y="628596"/>
                </a:lnTo>
                <a:close/>
              </a:path>
              <a:path w="1657985" h="679450">
                <a:moveTo>
                  <a:pt x="841578" y="628596"/>
                </a:moveTo>
                <a:lnTo>
                  <a:pt x="828878" y="628596"/>
                </a:lnTo>
                <a:lnTo>
                  <a:pt x="841578" y="641296"/>
                </a:lnTo>
                <a:lnTo>
                  <a:pt x="841578" y="628596"/>
                </a:lnTo>
                <a:close/>
              </a:path>
              <a:path w="1657985" h="679450">
                <a:moveTo>
                  <a:pt x="1581556" y="628596"/>
                </a:moveTo>
                <a:lnTo>
                  <a:pt x="841578" y="628596"/>
                </a:lnTo>
                <a:lnTo>
                  <a:pt x="841578" y="641296"/>
                </a:lnTo>
                <a:lnTo>
                  <a:pt x="1581556" y="641296"/>
                </a:lnTo>
                <a:lnTo>
                  <a:pt x="1581556" y="628596"/>
                </a:lnTo>
                <a:close/>
              </a:path>
              <a:path w="1657985" h="679450">
                <a:moveTo>
                  <a:pt x="76200" y="0"/>
                </a:moveTo>
                <a:lnTo>
                  <a:pt x="0" y="38099"/>
                </a:lnTo>
                <a:lnTo>
                  <a:pt x="76200" y="76199"/>
                </a:lnTo>
                <a:lnTo>
                  <a:pt x="76200" y="50799"/>
                </a:lnTo>
                <a:lnTo>
                  <a:pt x="63500" y="50799"/>
                </a:lnTo>
                <a:lnTo>
                  <a:pt x="63500" y="25399"/>
                </a:lnTo>
                <a:lnTo>
                  <a:pt x="76200" y="25399"/>
                </a:lnTo>
                <a:lnTo>
                  <a:pt x="76200" y="0"/>
                </a:lnTo>
                <a:close/>
              </a:path>
              <a:path w="1657985" h="679450">
                <a:moveTo>
                  <a:pt x="76200" y="25399"/>
                </a:moveTo>
                <a:lnTo>
                  <a:pt x="63500" y="25399"/>
                </a:lnTo>
                <a:lnTo>
                  <a:pt x="63500" y="50799"/>
                </a:lnTo>
                <a:lnTo>
                  <a:pt x="76200" y="50799"/>
                </a:lnTo>
                <a:lnTo>
                  <a:pt x="76200" y="25399"/>
                </a:lnTo>
                <a:close/>
              </a:path>
              <a:path w="1657985" h="679450">
                <a:moveTo>
                  <a:pt x="835888" y="25399"/>
                </a:moveTo>
                <a:lnTo>
                  <a:pt x="76200" y="25399"/>
                </a:lnTo>
                <a:lnTo>
                  <a:pt x="76200" y="50799"/>
                </a:lnTo>
                <a:lnTo>
                  <a:pt x="816178" y="50799"/>
                </a:lnTo>
                <a:lnTo>
                  <a:pt x="816178" y="38099"/>
                </a:lnTo>
                <a:lnTo>
                  <a:pt x="841578" y="38099"/>
                </a:lnTo>
                <a:lnTo>
                  <a:pt x="841578" y="31076"/>
                </a:lnTo>
                <a:lnTo>
                  <a:pt x="835888" y="25399"/>
                </a:lnTo>
                <a:close/>
              </a:path>
              <a:path w="1657985" h="679450">
                <a:moveTo>
                  <a:pt x="841578" y="38099"/>
                </a:moveTo>
                <a:lnTo>
                  <a:pt x="816178" y="38099"/>
                </a:lnTo>
                <a:lnTo>
                  <a:pt x="828878" y="50799"/>
                </a:lnTo>
                <a:lnTo>
                  <a:pt x="841578" y="50799"/>
                </a:lnTo>
                <a:lnTo>
                  <a:pt x="841578" y="38099"/>
                </a:lnTo>
                <a:close/>
              </a:path>
            </a:pathLst>
          </a:custGeom>
          <a:solidFill>
            <a:srgbClr val="35353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709185" y="1474723"/>
            <a:ext cx="82041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DFDFDF"/>
                </a:solidFill>
                <a:latin typeface="Arial"/>
                <a:cs typeface="Arial"/>
              </a:rPr>
              <a:t>Facebook  </a:t>
            </a:r>
            <a:r>
              <a:rPr sz="1200" b="1" dirty="0">
                <a:solidFill>
                  <a:srgbClr val="DFDFDF"/>
                </a:solidFill>
                <a:latin typeface="Arial"/>
                <a:cs typeface="Arial"/>
              </a:rPr>
              <a:t>M</a:t>
            </a:r>
            <a:r>
              <a:rPr sz="1200" b="1" spc="-5" dirty="0">
                <a:solidFill>
                  <a:srgbClr val="DFDFDF"/>
                </a:solidFill>
                <a:latin typeface="Arial"/>
                <a:cs typeface="Arial"/>
              </a:rPr>
              <a:t>esse</a:t>
            </a:r>
            <a:r>
              <a:rPr sz="1200" b="1" dirty="0">
                <a:solidFill>
                  <a:srgbClr val="DFDFDF"/>
                </a:solidFill>
                <a:latin typeface="Arial"/>
                <a:cs typeface="Arial"/>
              </a:rPr>
              <a:t>ng</a:t>
            </a:r>
            <a:r>
              <a:rPr sz="1200" b="1" spc="-5" dirty="0">
                <a:solidFill>
                  <a:srgbClr val="DFDFDF"/>
                </a:solidFill>
                <a:latin typeface="Arial"/>
                <a:cs typeface="Arial"/>
              </a:rPr>
              <a:t>e</a:t>
            </a:r>
            <a:r>
              <a:rPr sz="1200" b="1" dirty="0">
                <a:solidFill>
                  <a:srgbClr val="DFDFDF"/>
                </a:solidFill>
                <a:latin typeface="Arial"/>
                <a:cs typeface="Arial"/>
              </a:rPr>
              <a:t>r</a:t>
            </a:r>
            <a:endParaRPr sz="12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345965" y="4437379"/>
            <a:ext cx="51054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solidFill>
                  <a:srgbClr val="DFDFDF"/>
                </a:solidFill>
                <a:latin typeface="Arial"/>
                <a:cs typeface="Arial"/>
              </a:rPr>
              <a:t>Mobile</a:t>
            </a:r>
            <a:endParaRPr sz="12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313711" y="1942109"/>
            <a:ext cx="1646555" cy="1116330"/>
          </a:xfrm>
          <a:custGeom>
            <a:avLst/>
            <a:gdLst/>
            <a:ahLst/>
            <a:cxnLst/>
            <a:rect l="l" t="t" r="r" b="b"/>
            <a:pathLst>
              <a:path w="1646554" h="1116330">
                <a:moveTo>
                  <a:pt x="76200" y="1040066"/>
                </a:moveTo>
                <a:lnTo>
                  <a:pt x="0" y="1078166"/>
                </a:lnTo>
                <a:lnTo>
                  <a:pt x="76200" y="1116266"/>
                </a:lnTo>
                <a:lnTo>
                  <a:pt x="76200" y="1090866"/>
                </a:lnTo>
                <a:lnTo>
                  <a:pt x="63500" y="1090866"/>
                </a:lnTo>
                <a:lnTo>
                  <a:pt x="63500" y="1065466"/>
                </a:lnTo>
                <a:lnTo>
                  <a:pt x="76200" y="1065466"/>
                </a:lnTo>
                <a:lnTo>
                  <a:pt x="76200" y="1040066"/>
                </a:lnTo>
                <a:close/>
              </a:path>
              <a:path w="1646554" h="1116330">
                <a:moveTo>
                  <a:pt x="76200" y="1065466"/>
                </a:moveTo>
                <a:lnTo>
                  <a:pt x="63500" y="1065466"/>
                </a:lnTo>
                <a:lnTo>
                  <a:pt x="63500" y="1090866"/>
                </a:lnTo>
                <a:lnTo>
                  <a:pt x="76200" y="1090866"/>
                </a:lnTo>
                <a:lnTo>
                  <a:pt x="76200" y="1065466"/>
                </a:lnTo>
                <a:close/>
              </a:path>
              <a:path w="1646554" h="1116330">
                <a:moveTo>
                  <a:pt x="810298" y="1065466"/>
                </a:moveTo>
                <a:lnTo>
                  <a:pt x="76200" y="1065466"/>
                </a:lnTo>
                <a:lnTo>
                  <a:pt x="76200" y="1090866"/>
                </a:lnTo>
                <a:lnTo>
                  <a:pt x="830008" y="1090866"/>
                </a:lnTo>
                <a:lnTo>
                  <a:pt x="835698" y="1085189"/>
                </a:lnTo>
                <a:lnTo>
                  <a:pt x="835698" y="1078166"/>
                </a:lnTo>
                <a:lnTo>
                  <a:pt x="810298" y="1078166"/>
                </a:lnTo>
                <a:lnTo>
                  <a:pt x="810298" y="1065466"/>
                </a:lnTo>
                <a:close/>
              </a:path>
              <a:path w="1646554" h="1116330">
                <a:moveTo>
                  <a:pt x="1569796" y="25400"/>
                </a:moveTo>
                <a:lnTo>
                  <a:pt x="815987" y="25400"/>
                </a:lnTo>
                <a:lnTo>
                  <a:pt x="810298" y="31076"/>
                </a:lnTo>
                <a:lnTo>
                  <a:pt x="810298" y="1078166"/>
                </a:lnTo>
                <a:lnTo>
                  <a:pt x="822998" y="1065466"/>
                </a:lnTo>
                <a:lnTo>
                  <a:pt x="835698" y="1065466"/>
                </a:lnTo>
                <a:lnTo>
                  <a:pt x="835698" y="50800"/>
                </a:lnTo>
                <a:lnTo>
                  <a:pt x="822998" y="50800"/>
                </a:lnTo>
                <a:lnTo>
                  <a:pt x="835698" y="38100"/>
                </a:lnTo>
                <a:lnTo>
                  <a:pt x="1569796" y="38100"/>
                </a:lnTo>
                <a:lnTo>
                  <a:pt x="1569796" y="25400"/>
                </a:lnTo>
                <a:close/>
              </a:path>
              <a:path w="1646554" h="1116330">
                <a:moveTo>
                  <a:pt x="835698" y="1065466"/>
                </a:moveTo>
                <a:lnTo>
                  <a:pt x="822998" y="1065466"/>
                </a:lnTo>
                <a:lnTo>
                  <a:pt x="810298" y="1078166"/>
                </a:lnTo>
                <a:lnTo>
                  <a:pt x="835698" y="1078166"/>
                </a:lnTo>
                <a:lnTo>
                  <a:pt x="835698" y="1065466"/>
                </a:lnTo>
                <a:close/>
              </a:path>
              <a:path w="1646554" h="1116330">
                <a:moveTo>
                  <a:pt x="1569796" y="0"/>
                </a:moveTo>
                <a:lnTo>
                  <a:pt x="1569796" y="76200"/>
                </a:lnTo>
                <a:lnTo>
                  <a:pt x="1620596" y="50800"/>
                </a:lnTo>
                <a:lnTo>
                  <a:pt x="1582496" y="50800"/>
                </a:lnTo>
                <a:lnTo>
                  <a:pt x="1582496" y="25400"/>
                </a:lnTo>
                <a:lnTo>
                  <a:pt x="1620596" y="25400"/>
                </a:lnTo>
                <a:lnTo>
                  <a:pt x="1569796" y="0"/>
                </a:lnTo>
                <a:close/>
              </a:path>
              <a:path w="1646554" h="1116330">
                <a:moveTo>
                  <a:pt x="835698" y="38100"/>
                </a:moveTo>
                <a:lnTo>
                  <a:pt x="822998" y="50800"/>
                </a:lnTo>
                <a:lnTo>
                  <a:pt x="835698" y="50800"/>
                </a:lnTo>
                <a:lnTo>
                  <a:pt x="835698" y="38100"/>
                </a:lnTo>
                <a:close/>
              </a:path>
              <a:path w="1646554" h="1116330">
                <a:moveTo>
                  <a:pt x="1569796" y="38100"/>
                </a:moveTo>
                <a:lnTo>
                  <a:pt x="835698" y="38100"/>
                </a:lnTo>
                <a:lnTo>
                  <a:pt x="835698" y="50800"/>
                </a:lnTo>
                <a:lnTo>
                  <a:pt x="1569796" y="50800"/>
                </a:lnTo>
                <a:lnTo>
                  <a:pt x="1569796" y="38100"/>
                </a:lnTo>
                <a:close/>
              </a:path>
              <a:path w="1646554" h="1116330">
                <a:moveTo>
                  <a:pt x="1620596" y="25400"/>
                </a:moveTo>
                <a:lnTo>
                  <a:pt x="1582496" y="25400"/>
                </a:lnTo>
                <a:lnTo>
                  <a:pt x="1582496" y="50800"/>
                </a:lnTo>
                <a:lnTo>
                  <a:pt x="1620596" y="50800"/>
                </a:lnTo>
                <a:lnTo>
                  <a:pt x="1645996" y="38100"/>
                </a:lnTo>
                <a:lnTo>
                  <a:pt x="1620596" y="25400"/>
                </a:lnTo>
                <a:close/>
              </a:path>
            </a:pathLst>
          </a:custGeom>
          <a:solidFill>
            <a:srgbClr val="35353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999543" y="615530"/>
            <a:ext cx="0" cy="4323080"/>
          </a:xfrm>
          <a:custGeom>
            <a:avLst/>
            <a:gdLst/>
            <a:ahLst/>
            <a:cxnLst/>
            <a:rect l="l" t="t" r="r" b="b"/>
            <a:pathLst>
              <a:path h="4323080">
                <a:moveTo>
                  <a:pt x="0" y="0"/>
                </a:moveTo>
                <a:lnTo>
                  <a:pt x="1" y="4322622"/>
                </a:lnTo>
              </a:path>
            </a:pathLst>
          </a:custGeom>
          <a:ln w="25400">
            <a:solidFill>
              <a:srgbClr val="62636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087367" y="1441703"/>
            <a:ext cx="460248" cy="4663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712748" y="3196844"/>
            <a:ext cx="1296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DFDFDF"/>
                </a:solidFill>
                <a:latin typeface="Arial"/>
                <a:cs typeface="Arial"/>
              </a:rPr>
              <a:t>Amazon</a:t>
            </a:r>
            <a:r>
              <a:rPr sz="1800" spc="-70" dirty="0">
                <a:solidFill>
                  <a:srgbClr val="DFDFD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DFDFDF"/>
                </a:solidFill>
                <a:latin typeface="Arial"/>
                <a:cs typeface="Arial"/>
              </a:rPr>
              <a:t>Lex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511219" y="2263470"/>
            <a:ext cx="1703070" cy="1740535"/>
          </a:xfrm>
          <a:custGeom>
            <a:avLst/>
            <a:gdLst/>
            <a:ahLst/>
            <a:cxnLst/>
            <a:rect l="l" t="t" r="r" b="b"/>
            <a:pathLst>
              <a:path w="1703070" h="1740535">
                <a:moveTo>
                  <a:pt x="0" y="870046"/>
                </a:moveTo>
                <a:lnTo>
                  <a:pt x="1347" y="820675"/>
                </a:lnTo>
                <a:lnTo>
                  <a:pt x="5343" y="772026"/>
                </a:lnTo>
                <a:lnTo>
                  <a:pt x="11915" y="724173"/>
                </a:lnTo>
                <a:lnTo>
                  <a:pt x="20990" y="677189"/>
                </a:lnTo>
                <a:lnTo>
                  <a:pt x="32498" y="631148"/>
                </a:lnTo>
                <a:lnTo>
                  <a:pt x="46366" y="586124"/>
                </a:lnTo>
                <a:lnTo>
                  <a:pt x="62522" y="542189"/>
                </a:lnTo>
                <a:lnTo>
                  <a:pt x="80895" y="499418"/>
                </a:lnTo>
                <a:lnTo>
                  <a:pt x="101413" y="457883"/>
                </a:lnTo>
                <a:lnTo>
                  <a:pt x="124003" y="417659"/>
                </a:lnTo>
                <a:lnTo>
                  <a:pt x="148594" y="378818"/>
                </a:lnTo>
                <a:lnTo>
                  <a:pt x="175115" y="341434"/>
                </a:lnTo>
                <a:lnTo>
                  <a:pt x="203492" y="305580"/>
                </a:lnTo>
                <a:lnTo>
                  <a:pt x="233655" y="271331"/>
                </a:lnTo>
                <a:lnTo>
                  <a:pt x="265531" y="238758"/>
                </a:lnTo>
                <a:lnTo>
                  <a:pt x="299048" y="207937"/>
                </a:lnTo>
                <a:lnTo>
                  <a:pt x="334135" y="178940"/>
                </a:lnTo>
                <a:lnTo>
                  <a:pt x="370720" y="151840"/>
                </a:lnTo>
                <a:lnTo>
                  <a:pt x="408731" y="126712"/>
                </a:lnTo>
                <a:lnTo>
                  <a:pt x="448096" y="103628"/>
                </a:lnTo>
                <a:lnTo>
                  <a:pt x="488743" y="82662"/>
                </a:lnTo>
                <a:lnTo>
                  <a:pt x="530600" y="63888"/>
                </a:lnTo>
                <a:lnTo>
                  <a:pt x="573595" y="47379"/>
                </a:lnTo>
                <a:lnTo>
                  <a:pt x="617657" y="33208"/>
                </a:lnTo>
                <a:lnTo>
                  <a:pt x="662714" y="21449"/>
                </a:lnTo>
                <a:lnTo>
                  <a:pt x="708693" y="12175"/>
                </a:lnTo>
                <a:lnTo>
                  <a:pt x="755524" y="5460"/>
                </a:lnTo>
                <a:lnTo>
                  <a:pt x="803133" y="1377"/>
                </a:lnTo>
                <a:lnTo>
                  <a:pt x="851449" y="0"/>
                </a:lnTo>
                <a:lnTo>
                  <a:pt x="899765" y="1377"/>
                </a:lnTo>
                <a:lnTo>
                  <a:pt x="947374" y="5460"/>
                </a:lnTo>
                <a:lnTo>
                  <a:pt x="994204" y="12175"/>
                </a:lnTo>
                <a:lnTo>
                  <a:pt x="1040183" y="21449"/>
                </a:lnTo>
                <a:lnTo>
                  <a:pt x="1085240" y="33208"/>
                </a:lnTo>
                <a:lnTo>
                  <a:pt x="1129302" y="47379"/>
                </a:lnTo>
                <a:lnTo>
                  <a:pt x="1172297" y="63888"/>
                </a:lnTo>
                <a:lnTo>
                  <a:pt x="1214155" y="82662"/>
                </a:lnTo>
                <a:lnTo>
                  <a:pt x="1254802" y="103628"/>
                </a:lnTo>
                <a:lnTo>
                  <a:pt x="1294167" y="126712"/>
                </a:lnTo>
                <a:lnTo>
                  <a:pt x="1332177" y="151840"/>
                </a:lnTo>
                <a:lnTo>
                  <a:pt x="1368762" y="178940"/>
                </a:lnTo>
                <a:lnTo>
                  <a:pt x="1403850" y="207937"/>
                </a:lnTo>
                <a:lnTo>
                  <a:pt x="1437367" y="238758"/>
                </a:lnTo>
                <a:lnTo>
                  <a:pt x="1469244" y="271331"/>
                </a:lnTo>
                <a:lnTo>
                  <a:pt x="1499406" y="305580"/>
                </a:lnTo>
                <a:lnTo>
                  <a:pt x="1527784" y="341434"/>
                </a:lnTo>
                <a:lnTo>
                  <a:pt x="1554304" y="378818"/>
                </a:lnTo>
                <a:lnTo>
                  <a:pt x="1578896" y="417659"/>
                </a:lnTo>
                <a:lnTo>
                  <a:pt x="1601486" y="457883"/>
                </a:lnTo>
                <a:lnTo>
                  <a:pt x="1622004" y="499418"/>
                </a:lnTo>
                <a:lnTo>
                  <a:pt x="1640377" y="542189"/>
                </a:lnTo>
                <a:lnTo>
                  <a:pt x="1656534" y="586124"/>
                </a:lnTo>
                <a:lnTo>
                  <a:pt x="1670402" y="631148"/>
                </a:lnTo>
                <a:lnTo>
                  <a:pt x="1681910" y="677189"/>
                </a:lnTo>
                <a:lnTo>
                  <a:pt x="1690985" y="724173"/>
                </a:lnTo>
                <a:lnTo>
                  <a:pt x="1697557" y="772026"/>
                </a:lnTo>
                <a:lnTo>
                  <a:pt x="1701553" y="820675"/>
                </a:lnTo>
                <a:lnTo>
                  <a:pt x="1702900" y="870046"/>
                </a:lnTo>
                <a:lnTo>
                  <a:pt x="1701553" y="919418"/>
                </a:lnTo>
                <a:lnTo>
                  <a:pt x="1697557" y="968067"/>
                </a:lnTo>
                <a:lnTo>
                  <a:pt x="1690985" y="1015920"/>
                </a:lnTo>
                <a:lnTo>
                  <a:pt x="1681910" y="1062903"/>
                </a:lnTo>
                <a:lnTo>
                  <a:pt x="1670402" y="1108944"/>
                </a:lnTo>
                <a:lnTo>
                  <a:pt x="1656534" y="1153968"/>
                </a:lnTo>
                <a:lnTo>
                  <a:pt x="1640377" y="1197903"/>
                </a:lnTo>
                <a:lnTo>
                  <a:pt x="1622004" y="1240674"/>
                </a:lnTo>
                <a:lnTo>
                  <a:pt x="1601486" y="1282209"/>
                </a:lnTo>
                <a:lnTo>
                  <a:pt x="1578896" y="1322433"/>
                </a:lnTo>
                <a:lnTo>
                  <a:pt x="1554304" y="1361274"/>
                </a:lnTo>
                <a:lnTo>
                  <a:pt x="1527784" y="1398658"/>
                </a:lnTo>
                <a:lnTo>
                  <a:pt x="1499406" y="1434511"/>
                </a:lnTo>
                <a:lnTo>
                  <a:pt x="1469244" y="1468761"/>
                </a:lnTo>
                <a:lnTo>
                  <a:pt x="1437367" y="1501333"/>
                </a:lnTo>
                <a:lnTo>
                  <a:pt x="1403850" y="1532154"/>
                </a:lnTo>
                <a:lnTo>
                  <a:pt x="1368762" y="1561151"/>
                </a:lnTo>
                <a:lnTo>
                  <a:pt x="1332177" y="1588251"/>
                </a:lnTo>
                <a:lnTo>
                  <a:pt x="1294167" y="1613379"/>
                </a:lnTo>
                <a:lnTo>
                  <a:pt x="1254802" y="1636463"/>
                </a:lnTo>
                <a:lnTo>
                  <a:pt x="1214155" y="1657428"/>
                </a:lnTo>
                <a:lnTo>
                  <a:pt x="1172297" y="1676202"/>
                </a:lnTo>
                <a:lnTo>
                  <a:pt x="1129302" y="1692712"/>
                </a:lnTo>
                <a:lnTo>
                  <a:pt x="1085240" y="1706882"/>
                </a:lnTo>
                <a:lnTo>
                  <a:pt x="1040183" y="1718642"/>
                </a:lnTo>
                <a:lnTo>
                  <a:pt x="994204" y="1727915"/>
                </a:lnTo>
                <a:lnTo>
                  <a:pt x="947374" y="1734630"/>
                </a:lnTo>
                <a:lnTo>
                  <a:pt x="899765" y="1738713"/>
                </a:lnTo>
                <a:lnTo>
                  <a:pt x="851449" y="1740090"/>
                </a:lnTo>
                <a:lnTo>
                  <a:pt x="803133" y="1738713"/>
                </a:lnTo>
                <a:lnTo>
                  <a:pt x="755524" y="1734630"/>
                </a:lnTo>
                <a:lnTo>
                  <a:pt x="708693" y="1727915"/>
                </a:lnTo>
                <a:lnTo>
                  <a:pt x="662714" y="1718642"/>
                </a:lnTo>
                <a:lnTo>
                  <a:pt x="617657" y="1706882"/>
                </a:lnTo>
                <a:lnTo>
                  <a:pt x="573595" y="1692712"/>
                </a:lnTo>
                <a:lnTo>
                  <a:pt x="530600" y="1676202"/>
                </a:lnTo>
                <a:lnTo>
                  <a:pt x="488743" y="1657428"/>
                </a:lnTo>
                <a:lnTo>
                  <a:pt x="448096" y="1636463"/>
                </a:lnTo>
                <a:lnTo>
                  <a:pt x="408731" y="1613379"/>
                </a:lnTo>
                <a:lnTo>
                  <a:pt x="370720" y="1588251"/>
                </a:lnTo>
                <a:lnTo>
                  <a:pt x="334135" y="1561151"/>
                </a:lnTo>
                <a:lnTo>
                  <a:pt x="299048" y="1532154"/>
                </a:lnTo>
                <a:lnTo>
                  <a:pt x="265531" y="1501333"/>
                </a:lnTo>
                <a:lnTo>
                  <a:pt x="233655" y="1468761"/>
                </a:lnTo>
                <a:lnTo>
                  <a:pt x="203492" y="1434511"/>
                </a:lnTo>
                <a:lnTo>
                  <a:pt x="175115" y="1398658"/>
                </a:lnTo>
                <a:lnTo>
                  <a:pt x="148594" y="1361274"/>
                </a:lnTo>
                <a:lnTo>
                  <a:pt x="124003" y="1322433"/>
                </a:lnTo>
                <a:lnTo>
                  <a:pt x="101413" y="1282209"/>
                </a:lnTo>
                <a:lnTo>
                  <a:pt x="80895" y="1240674"/>
                </a:lnTo>
                <a:lnTo>
                  <a:pt x="62522" y="1197903"/>
                </a:lnTo>
                <a:lnTo>
                  <a:pt x="46366" y="1153968"/>
                </a:lnTo>
                <a:lnTo>
                  <a:pt x="32498" y="1108944"/>
                </a:lnTo>
                <a:lnTo>
                  <a:pt x="20990" y="1062903"/>
                </a:lnTo>
                <a:lnTo>
                  <a:pt x="11915" y="1015920"/>
                </a:lnTo>
                <a:lnTo>
                  <a:pt x="5343" y="968067"/>
                </a:lnTo>
                <a:lnTo>
                  <a:pt x="1347" y="919418"/>
                </a:lnTo>
                <a:lnTo>
                  <a:pt x="0" y="870046"/>
                </a:lnTo>
                <a:close/>
              </a:path>
            </a:pathLst>
          </a:custGeom>
          <a:ln w="9525">
            <a:solidFill>
              <a:srgbClr val="00B0F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194816" y="2660904"/>
            <a:ext cx="374903" cy="4023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325111" y="3435096"/>
            <a:ext cx="609600" cy="89915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812690" y="3481599"/>
            <a:ext cx="140970" cy="386080"/>
          </a:xfrm>
          <a:custGeom>
            <a:avLst/>
            <a:gdLst/>
            <a:ahLst/>
            <a:cxnLst/>
            <a:rect l="l" t="t" r="r" b="b"/>
            <a:pathLst>
              <a:path w="140970" h="386079">
                <a:moveTo>
                  <a:pt x="0" y="386083"/>
                </a:moveTo>
                <a:lnTo>
                  <a:pt x="140878" y="386083"/>
                </a:lnTo>
                <a:lnTo>
                  <a:pt x="140878" y="0"/>
                </a:lnTo>
                <a:lnTo>
                  <a:pt x="0" y="0"/>
                </a:lnTo>
                <a:lnTo>
                  <a:pt x="0" y="3860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4728184" y="2108707"/>
            <a:ext cx="82232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solidFill>
                  <a:srgbClr val="DFDFDF"/>
                </a:solidFill>
                <a:latin typeface="Arial"/>
                <a:cs typeface="Arial"/>
              </a:rPr>
              <a:t>Twilio</a:t>
            </a:r>
            <a:r>
              <a:rPr sz="1200" b="1" spc="-60" dirty="0">
                <a:solidFill>
                  <a:srgbClr val="DFDFDF"/>
                </a:solidFill>
                <a:latin typeface="Arial"/>
                <a:cs typeface="Arial"/>
              </a:rPr>
              <a:t> </a:t>
            </a:r>
            <a:r>
              <a:rPr sz="1200" b="1" spc="-5" dirty="0">
                <a:solidFill>
                  <a:srgbClr val="DFDFDF"/>
                </a:solidFill>
                <a:latin typeface="Arial"/>
                <a:cs typeface="Arial"/>
              </a:rPr>
              <a:t>SMS</a:t>
            </a:r>
            <a:endParaRPr sz="1200">
              <a:latin typeface="Arial"/>
              <a:cs typeface="Arial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4117911" y="2018741"/>
            <a:ext cx="419100" cy="4191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3201212" y="2520188"/>
            <a:ext cx="1260475" cy="6680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solidFill>
                  <a:srgbClr val="DFDFDF"/>
                </a:solidFill>
                <a:latin typeface="Arial"/>
                <a:cs typeface="Arial"/>
              </a:rPr>
              <a:t>. .</a:t>
            </a:r>
            <a:r>
              <a:rPr sz="1200" b="1" spc="-90" dirty="0">
                <a:solidFill>
                  <a:srgbClr val="DFDFDF"/>
                </a:solidFill>
                <a:latin typeface="Arial"/>
                <a:cs typeface="Arial"/>
              </a:rPr>
              <a:t> </a:t>
            </a:r>
            <a:r>
              <a:rPr sz="1200" b="1" dirty="0">
                <a:solidFill>
                  <a:srgbClr val="DFDFDF"/>
                </a:solidFill>
                <a:latin typeface="Arial"/>
                <a:cs typeface="Arial"/>
              </a:rPr>
              <a:t>.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860"/>
              </a:spcBef>
            </a:pPr>
            <a:r>
              <a:rPr sz="1050" spc="-5" dirty="0">
                <a:solidFill>
                  <a:srgbClr val="00B0F0"/>
                </a:solidFill>
                <a:latin typeface="Arial"/>
                <a:cs typeface="Arial"/>
              </a:rPr>
              <a:t>Authentication</a:t>
            </a:r>
            <a:endParaRPr sz="1050">
              <a:latin typeface="Arial"/>
              <a:cs typeface="Arial"/>
            </a:endParaRPr>
          </a:p>
        </p:txBody>
      </p:sp>
      <p:sp>
        <p:nvSpPr>
          <p:cNvPr id="27" name="object 19">
            <a:extLst>
              <a:ext uri="{FF2B5EF4-FFF2-40B4-BE49-F238E27FC236}">
                <a16:creationId xmlns:a16="http://schemas.microsoft.com/office/drawing/2014/main" id="{58A09069-7D98-4326-A9F9-AB16E9C864C9}"/>
              </a:ext>
            </a:extLst>
          </p:cNvPr>
          <p:cNvSpPr/>
          <p:nvPr/>
        </p:nvSpPr>
        <p:spPr>
          <a:xfrm>
            <a:off x="685800" y="808977"/>
            <a:ext cx="1249075" cy="924573"/>
          </a:xfrm>
          <a:custGeom>
            <a:avLst/>
            <a:gdLst/>
            <a:ahLst/>
            <a:cxnLst/>
            <a:rect l="l" t="t" r="r" b="b"/>
            <a:pathLst>
              <a:path w="1703070" h="1740535">
                <a:moveTo>
                  <a:pt x="0" y="870046"/>
                </a:moveTo>
                <a:lnTo>
                  <a:pt x="1347" y="820675"/>
                </a:lnTo>
                <a:lnTo>
                  <a:pt x="5343" y="772026"/>
                </a:lnTo>
                <a:lnTo>
                  <a:pt x="11915" y="724173"/>
                </a:lnTo>
                <a:lnTo>
                  <a:pt x="20990" y="677189"/>
                </a:lnTo>
                <a:lnTo>
                  <a:pt x="32498" y="631148"/>
                </a:lnTo>
                <a:lnTo>
                  <a:pt x="46366" y="586124"/>
                </a:lnTo>
                <a:lnTo>
                  <a:pt x="62522" y="542189"/>
                </a:lnTo>
                <a:lnTo>
                  <a:pt x="80895" y="499418"/>
                </a:lnTo>
                <a:lnTo>
                  <a:pt x="101413" y="457883"/>
                </a:lnTo>
                <a:lnTo>
                  <a:pt x="124003" y="417659"/>
                </a:lnTo>
                <a:lnTo>
                  <a:pt x="148594" y="378818"/>
                </a:lnTo>
                <a:lnTo>
                  <a:pt x="175115" y="341434"/>
                </a:lnTo>
                <a:lnTo>
                  <a:pt x="203492" y="305580"/>
                </a:lnTo>
                <a:lnTo>
                  <a:pt x="233655" y="271331"/>
                </a:lnTo>
                <a:lnTo>
                  <a:pt x="265531" y="238758"/>
                </a:lnTo>
                <a:lnTo>
                  <a:pt x="299048" y="207937"/>
                </a:lnTo>
                <a:lnTo>
                  <a:pt x="334135" y="178940"/>
                </a:lnTo>
                <a:lnTo>
                  <a:pt x="370720" y="151840"/>
                </a:lnTo>
                <a:lnTo>
                  <a:pt x="408731" y="126712"/>
                </a:lnTo>
                <a:lnTo>
                  <a:pt x="448096" y="103628"/>
                </a:lnTo>
                <a:lnTo>
                  <a:pt x="488743" y="82662"/>
                </a:lnTo>
                <a:lnTo>
                  <a:pt x="530600" y="63888"/>
                </a:lnTo>
                <a:lnTo>
                  <a:pt x="573595" y="47379"/>
                </a:lnTo>
                <a:lnTo>
                  <a:pt x="617657" y="33208"/>
                </a:lnTo>
                <a:lnTo>
                  <a:pt x="662714" y="21449"/>
                </a:lnTo>
                <a:lnTo>
                  <a:pt x="708693" y="12175"/>
                </a:lnTo>
                <a:lnTo>
                  <a:pt x="755524" y="5460"/>
                </a:lnTo>
                <a:lnTo>
                  <a:pt x="803133" y="1377"/>
                </a:lnTo>
                <a:lnTo>
                  <a:pt x="851449" y="0"/>
                </a:lnTo>
                <a:lnTo>
                  <a:pt x="899765" y="1377"/>
                </a:lnTo>
                <a:lnTo>
                  <a:pt x="947374" y="5460"/>
                </a:lnTo>
                <a:lnTo>
                  <a:pt x="994204" y="12175"/>
                </a:lnTo>
                <a:lnTo>
                  <a:pt x="1040183" y="21449"/>
                </a:lnTo>
                <a:lnTo>
                  <a:pt x="1085240" y="33208"/>
                </a:lnTo>
                <a:lnTo>
                  <a:pt x="1129302" y="47379"/>
                </a:lnTo>
                <a:lnTo>
                  <a:pt x="1172297" y="63888"/>
                </a:lnTo>
                <a:lnTo>
                  <a:pt x="1214155" y="82662"/>
                </a:lnTo>
                <a:lnTo>
                  <a:pt x="1254802" y="103628"/>
                </a:lnTo>
                <a:lnTo>
                  <a:pt x="1294167" y="126712"/>
                </a:lnTo>
                <a:lnTo>
                  <a:pt x="1332177" y="151840"/>
                </a:lnTo>
                <a:lnTo>
                  <a:pt x="1368762" y="178940"/>
                </a:lnTo>
                <a:lnTo>
                  <a:pt x="1403850" y="207937"/>
                </a:lnTo>
                <a:lnTo>
                  <a:pt x="1437367" y="238758"/>
                </a:lnTo>
                <a:lnTo>
                  <a:pt x="1469244" y="271331"/>
                </a:lnTo>
                <a:lnTo>
                  <a:pt x="1499406" y="305580"/>
                </a:lnTo>
                <a:lnTo>
                  <a:pt x="1527784" y="341434"/>
                </a:lnTo>
                <a:lnTo>
                  <a:pt x="1554304" y="378818"/>
                </a:lnTo>
                <a:lnTo>
                  <a:pt x="1578896" y="417659"/>
                </a:lnTo>
                <a:lnTo>
                  <a:pt x="1601486" y="457883"/>
                </a:lnTo>
                <a:lnTo>
                  <a:pt x="1622004" y="499418"/>
                </a:lnTo>
                <a:lnTo>
                  <a:pt x="1640377" y="542189"/>
                </a:lnTo>
                <a:lnTo>
                  <a:pt x="1656534" y="586124"/>
                </a:lnTo>
                <a:lnTo>
                  <a:pt x="1670402" y="631148"/>
                </a:lnTo>
                <a:lnTo>
                  <a:pt x="1681910" y="677189"/>
                </a:lnTo>
                <a:lnTo>
                  <a:pt x="1690985" y="724173"/>
                </a:lnTo>
                <a:lnTo>
                  <a:pt x="1697557" y="772026"/>
                </a:lnTo>
                <a:lnTo>
                  <a:pt x="1701553" y="820675"/>
                </a:lnTo>
                <a:lnTo>
                  <a:pt x="1702900" y="870046"/>
                </a:lnTo>
                <a:lnTo>
                  <a:pt x="1701553" y="919418"/>
                </a:lnTo>
                <a:lnTo>
                  <a:pt x="1697557" y="968067"/>
                </a:lnTo>
                <a:lnTo>
                  <a:pt x="1690985" y="1015920"/>
                </a:lnTo>
                <a:lnTo>
                  <a:pt x="1681910" y="1062903"/>
                </a:lnTo>
                <a:lnTo>
                  <a:pt x="1670402" y="1108944"/>
                </a:lnTo>
                <a:lnTo>
                  <a:pt x="1656534" y="1153968"/>
                </a:lnTo>
                <a:lnTo>
                  <a:pt x="1640377" y="1197903"/>
                </a:lnTo>
                <a:lnTo>
                  <a:pt x="1622004" y="1240674"/>
                </a:lnTo>
                <a:lnTo>
                  <a:pt x="1601486" y="1282209"/>
                </a:lnTo>
                <a:lnTo>
                  <a:pt x="1578896" y="1322433"/>
                </a:lnTo>
                <a:lnTo>
                  <a:pt x="1554304" y="1361274"/>
                </a:lnTo>
                <a:lnTo>
                  <a:pt x="1527784" y="1398658"/>
                </a:lnTo>
                <a:lnTo>
                  <a:pt x="1499406" y="1434511"/>
                </a:lnTo>
                <a:lnTo>
                  <a:pt x="1469244" y="1468761"/>
                </a:lnTo>
                <a:lnTo>
                  <a:pt x="1437367" y="1501333"/>
                </a:lnTo>
                <a:lnTo>
                  <a:pt x="1403850" y="1532154"/>
                </a:lnTo>
                <a:lnTo>
                  <a:pt x="1368762" y="1561151"/>
                </a:lnTo>
                <a:lnTo>
                  <a:pt x="1332177" y="1588251"/>
                </a:lnTo>
                <a:lnTo>
                  <a:pt x="1294167" y="1613379"/>
                </a:lnTo>
                <a:lnTo>
                  <a:pt x="1254802" y="1636463"/>
                </a:lnTo>
                <a:lnTo>
                  <a:pt x="1214155" y="1657428"/>
                </a:lnTo>
                <a:lnTo>
                  <a:pt x="1172297" y="1676202"/>
                </a:lnTo>
                <a:lnTo>
                  <a:pt x="1129302" y="1692712"/>
                </a:lnTo>
                <a:lnTo>
                  <a:pt x="1085240" y="1706882"/>
                </a:lnTo>
                <a:lnTo>
                  <a:pt x="1040183" y="1718642"/>
                </a:lnTo>
                <a:lnTo>
                  <a:pt x="994204" y="1727915"/>
                </a:lnTo>
                <a:lnTo>
                  <a:pt x="947374" y="1734630"/>
                </a:lnTo>
                <a:lnTo>
                  <a:pt x="899765" y="1738713"/>
                </a:lnTo>
                <a:lnTo>
                  <a:pt x="851449" y="1740090"/>
                </a:lnTo>
                <a:lnTo>
                  <a:pt x="803133" y="1738713"/>
                </a:lnTo>
                <a:lnTo>
                  <a:pt x="755524" y="1734630"/>
                </a:lnTo>
                <a:lnTo>
                  <a:pt x="708693" y="1727915"/>
                </a:lnTo>
                <a:lnTo>
                  <a:pt x="662714" y="1718642"/>
                </a:lnTo>
                <a:lnTo>
                  <a:pt x="617657" y="1706882"/>
                </a:lnTo>
                <a:lnTo>
                  <a:pt x="573595" y="1692712"/>
                </a:lnTo>
                <a:lnTo>
                  <a:pt x="530600" y="1676202"/>
                </a:lnTo>
                <a:lnTo>
                  <a:pt x="488743" y="1657428"/>
                </a:lnTo>
                <a:lnTo>
                  <a:pt x="448096" y="1636463"/>
                </a:lnTo>
                <a:lnTo>
                  <a:pt x="408731" y="1613379"/>
                </a:lnTo>
                <a:lnTo>
                  <a:pt x="370720" y="1588251"/>
                </a:lnTo>
                <a:lnTo>
                  <a:pt x="334135" y="1561151"/>
                </a:lnTo>
                <a:lnTo>
                  <a:pt x="299048" y="1532154"/>
                </a:lnTo>
                <a:lnTo>
                  <a:pt x="265531" y="1501333"/>
                </a:lnTo>
                <a:lnTo>
                  <a:pt x="233655" y="1468761"/>
                </a:lnTo>
                <a:lnTo>
                  <a:pt x="203492" y="1434511"/>
                </a:lnTo>
                <a:lnTo>
                  <a:pt x="175115" y="1398658"/>
                </a:lnTo>
                <a:lnTo>
                  <a:pt x="148594" y="1361274"/>
                </a:lnTo>
                <a:lnTo>
                  <a:pt x="124003" y="1322433"/>
                </a:lnTo>
                <a:lnTo>
                  <a:pt x="101413" y="1282209"/>
                </a:lnTo>
                <a:lnTo>
                  <a:pt x="80895" y="1240674"/>
                </a:lnTo>
                <a:lnTo>
                  <a:pt x="62522" y="1197903"/>
                </a:lnTo>
                <a:lnTo>
                  <a:pt x="46366" y="1153968"/>
                </a:lnTo>
                <a:lnTo>
                  <a:pt x="32498" y="1108944"/>
                </a:lnTo>
                <a:lnTo>
                  <a:pt x="20990" y="1062903"/>
                </a:lnTo>
                <a:lnTo>
                  <a:pt x="11915" y="1015920"/>
                </a:lnTo>
                <a:lnTo>
                  <a:pt x="5343" y="968067"/>
                </a:lnTo>
                <a:lnTo>
                  <a:pt x="1347" y="919418"/>
                </a:lnTo>
                <a:lnTo>
                  <a:pt x="0" y="870046"/>
                </a:lnTo>
                <a:close/>
              </a:path>
            </a:pathLst>
          </a:custGeom>
          <a:ln w="9525">
            <a:solidFill>
              <a:srgbClr val="00B0F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18">
            <a:extLst>
              <a:ext uri="{FF2B5EF4-FFF2-40B4-BE49-F238E27FC236}">
                <a16:creationId xmlns:a16="http://schemas.microsoft.com/office/drawing/2014/main" id="{553088A7-FB53-4FD8-B528-0BA66389A96B}"/>
              </a:ext>
            </a:extLst>
          </p:cNvPr>
          <p:cNvSpPr txBox="1"/>
          <p:nvPr/>
        </p:nvSpPr>
        <p:spPr>
          <a:xfrm>
            <a:off x="914400" y="1078357"/>
            <a:ext cx="981542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800" spc="-5" dirty="0">
                <a:solidFill>
                  <a:srgbClr val="DFDFDF"/>
                </a:solidFill>
                <a:latin typeface="Arial"/>
                <a:cs typeface="Arial"/>
              </a:rPr>
              <a:t>Chatbot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29" name="Arrow: Down 28">
            <a:extLst>
              <a:ext uri="{FF2B5EF4-FFF2-40B4-BE49-F238E27FC236}">
                <a16:creationId xmlns:a16="http://schemas.microsoft.com/office/drawing/2014/main" id="{9451C542-9F36-4AA5-A96E-DAAA2D0487D8}"/>
              </a:ext>
            </a:extLst>
          </p:cNvPr>
          <p:cNvSpPr/>
          <p:nvPr/>
        </p:nvSpPr>
        <p:spPr>
          <a:xfrm>
            <a:off x="1194816" y="1885950"/>
            <a:ext cx="329184" cy="31815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8505837-CE0C-460F-AFB6-35CE2CEC8DEB}"/>
              </a:ext>
            </a:extLst>
          </p:cNvPr>
          <p:cNvSpPr txBox="1"/>
          <p:nvPr/>
        </p:nvSpPr>
        <p:spPr>
          <a:xfrm>
            <a:off x="6292404" y="1670303"/>
            <a:ext cx="264482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FF00"/>
                </a:solidFill>
              </a:rPr>
              <a:t>Build once and deploy for all popular chat, smart home device or JULY website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44128" y="298598"/>
            <a:ext cx="8118872" cy="44435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z="2800" dirty="0">
                <a:solidFill>
                  <a:srgbClr val="F2F2F2"/>
                </a:solidFill>
              </a:rPr>
              <a:t>Chatbot – Skill build (AWS Lex or Alexa Skill)</a:t>
            </a:r>
            <a:endParaRPr sz="2800" dirty="0"/>
          </a:p>
        </p:txBody>
      </p:sp>
      <p:sp>
        <p:nvSpPr>
          <p:cNvPr id="3" name="object 3"/>
          <p:cNvSpPr/>
          <p:nvPr/>
        </p:nvSpPr>
        <p:spPr>
          <a:xfrm>
            <a:off x="2462618" y="2232571"/>
            <a:ext cx="141516" cy="1415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604642" y="2299868"/>
            <a:ext cx="901065" cy="0"/>
          </a:xfrm>
          <a:custGeom>
            <a:avLst/>
            <a:gdLst/>
            <a:ahLst/>
            <a:cxnLst/>
            <a:rect l="l" t="t" r="r" b="b"/>
            <a:pathLst>
              <a:path w="901064">
                <a:moveTo>
                  <a:pt x="0" y="0"/>
                </a:moveTo>
                <a:lnTo>
                  <a:pt x="900547" y="1"/>
                </a:lnTo>
              </a:path>
            </a:pathLst>
          </a:custGeom>
          <a:ln w="15875">
            <a:solidFill>
              <a:srgbClr val="FCB64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462618" y="3035147"/>
            <a:ext cx="141516" cy="1415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604642" y="3102444"/>
            <a:ext cx="887094" cy="0"/>
          </a:xfrm>
          <a:custGeom>
            <a:avLst/>
            <a:gdLst/>
            <a:ahLst/>
            <a:cxnLst/>
            <a:rect l="l" t="t" r="r" b="b"/>
            <a:pathLst>
              <a:path w="887095">
                <a:moveTo>
                  <a:pt x="0" y="0"/>
                </a:moveTo>
                <a:lnTo>
                  <a:pt x="886693" y="1"/>
                </a:lnTo>
              </a:path>
            </a:pathLst>
          </a:custGeom>
          <a:ln w="15875">
            <a:solidFill>
              <a:srgbClr val="FCB64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807159" y="1337564"/>
            <a:ext cx="78676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B0F0"/>
                </a:solidFill>
                <a:latin typeface="Arial"/>
                <a:cs typeface="Arial"/>
              </a:rPr>
              <a:t>B</a:t>
            </a:r>
            <a:r>
              <a:rPr sz="1200" b="1" dirty="0">
                <a:solidFill>
                  <a:srgbClr val="00B0F0"/>
                </a:solidFill>
                <a:latin typeface="Arial"/>
                <a:cs typeface="Arial"/>
              </a:rPr>
              <a:t>oo</a:t>
            </a:r>
            <a:r>
              <a:rPr sz="1200" b="1" spc="-10" dirty="0">
                <a:solidFill>
                  <a:srgbClr val="00B0F0"/>
                </a:solidFill>
                <a:latin typeface="Arial"/>
                <a:cs typeface="Arial"/>
              </a:rPr>
              <a:t>k</a:t>
            </a:r>
            <a:r>
              <a:rPr sz="1200" b="1" spc="-5" dirty="0">
                <a:solidFill>
                  <a:srgbClr val="00B0F0"/>
                </a:solidFill>
                <a:latin typeface="Arial"/>
                <a:cs typeface="Arial"/>
              </a:rPr>
              <a:t>H</a:t>
            </a:r>
            <a:r>
              <a:rPr sz="1200" b="1" dirty="0">
                <a:solidFill>
                  <a:srgbClr val="00B0F0"/>
                </a:solidFill>
                <a:latin typeface="Arial"/>
                <a:cs typeface="Arial"/>
              </a:rPr>
              <a:t>ot</a:t>
            </a:r>
            <a:r>
              <a:rPr sz="1200" b="1" spc="-10" dirty="0">
                <a:solidFill>
                  <a:srgbClr val="00B0F0"/>
                </a:solidFill>
                <a:latin typeface="Arial"/>
                <a:cs typeface="Arial"/>
              </a:rPr>
              <a:t>e</a:t>
            </a:r>
            <a:r>
              <a:rPr sz="1200" b="1" dirty="0">
                <a:solidFill>
                  <a:srgbClr val="00B0F0"/>
                </a:solidFill>
                <a:latin typeface="Arial"/>
                <a:cs typeface="Arial"/>
              </a:rPr>
              <a:t>l</a:t>
            </a:r>
            <a:endParaRPr sz="12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914372" y="1364411"/>
            <a:ext cx="141516" cy="1415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078177" y="1431709"/>
            <a:ext cx="1413510" cy="0"/>
          </a:xfrm>
          <a:custGeom>
            <a:avLst/>
            <a:gdLst/>
            <a:ahLst/>
            <a:cxnLst/>
            <a:rect l="l" t="t" r="r" b="b"/>
            <a:pathLst>
              <a:path w="1413510">
                <a:moveTo>
                  <a:pt x="0" y="0"/>
                </a:moveTo>
                <a:lnTo>
                  <a:pt x="1413160" y="1"/>
                </a:lnTo>
              </a:path>
            </a:pathLst>
          </a:custGeom>
          <a:ln w="15875">
            <a:solidFill>
              <a:srgbClr val="FCB64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694772" y="1121155"/>
            <a:ext cx="232918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B0F0"/>
                </a:solidFill>
                <a:latin typeface="Arial"/>
                <a:cs typeface="Arial"/>
              </a:rPr>
              <a:t>Intents</a:t>
            </a:r>
            <a:endParaRPr sz="12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</a:pPr>
            <a:r>
              <a:rPr sz="1200" spc="-5" dirty="0">
                <a:solidFill>
                  <a:srgbClr val="DFDFDF"/>
                </a:solidFill>
                <a:latin typeface="Arial"/>
                <a:cs typeface="Arial"/>
              </a:rPr>
              <a:t>An intent performs an action in  response </a:t>
            </a:r>
            <a:r>
              <a:rPr sz="1200" dirty="0">
                <a:solidFill>
                  <a:srgbClr val="DFDFDF"/>
                </a:solidFill>
                <a:latin typeface="Arial"/>
                <a:cs typeface="Arial"/>
              </a:rPr>
              <a:t>to </a:t>
            </a:r>
            <a:r>
              <a:rPr sz="1200" spc="-5" dirty="0">
                <a:solidFill>
                  <a:srgbClr val="DFDFDF"/>
                </a:solidFill>
                <a:latin typeface="Arial"/>
                <a:cs typeface="Arial"/>
              </a:rPr>
              <a:t>natural language</a:t>
            </a:r>
            <a:r>
              <a:rPr sz="1200" spc="-55" dirty="0">
                <a:solidFill>
                  <a:srgbClr val="DFDFDF"/>
                </a:solidFill>
                <a:latin typeface="Arial"/>
                <a:cs typeface="Arial"/>
              </a:rPr>
              <a:t> </a:t>
            </a:r>
            <a:r>
              <a:rPr sz="1200" spc="-5" dirty="0">
                <a:solidFill>
                  <a:srgbClr val="DFDFDF"/>
                </a:solidFill>
                <a:latin typeface="Arial"/>
                <a:cs typeface="Arial"/>
              </a:rPr>
              <a:t>user  </a:t>
            </a:r>
            <a:r>
              <a:rPr sz="1200" spc="-10" dirty="0">
                <a:solidFill>
                  <a:srgbClr val="DFDFDF"/>
                </a:solidFill>
                <a:latin typeface="Arial"/>
                <a:cs typeface="Arial"/>
              </a:rPr>
              <a:t>input</a:t>
            </a:r>
            <a:endParaRPr sz="12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694772" y="2066035"/>
            <a:ext cx="2509520" cy="20008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00B0F0"/>
                </a:solidFill>
                <a:latin typeface="Arial"/>
                <a:cs typeface="Arial"/>
              </a:rPr>
              <a:t>Utterances</a:t>
            </a:r>
            <a:endParaRPr sz="1200">
              <a:latin typeface="Arial"/>
              <a:cs typeface="Arial"/>
            </a:endParaRPr>
          </a:p>
          <a:p>
            <a:pPr marL="12700" marR="20955">
              <a:lnSpc>
                <a:spcPct val="100000"/>
              </a:lnSpc>
            </a:pPr>
            <a:r>
              <a:rPr sz="1200" spc="-5" dirty="0">
                <a:solidFill>
                  <a:srgbClr val="DFDFDF"/>
                </a:solidFill>
                <a:latin typeface="Arial"/>
                <a:cs typeface="Arial"/>
              </a:rPr>
              <a:t>Spoken or typed phrases that invoke  your intent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7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200" b="1" spc="-5" dirty="0">
                <a:solidFill>
                  <a:srgbClr val="00B0F0"/>
                </a:solidFill>
                <a:latin typeface="Arial"/>
                <a:cs typeface="Arial"/>
              </a:rPr>
              <a:t>Slots</a:t>
            </a:r>
            <a:endParaRPr sz="1200">
              <a:latin typeface="Arial"/>
              <a:cs typeface="Arial"/>
            </a:endParaRPr>
          </a:p>
          <a:p>
            <a:pPr marL="12700" marR="64135">
              <a:lnSpc>
                <a:spcPct val="100000"/>
              </a:lnSpc>
            </a:pPr>
            <a:r>
              <a:rPr sz="1200" spc="-5" dirty="0">
                <a:solidFill>
                  <a:srgbClr val="DFDFDF"/>
                </a:solidFill>
                <a:latin typeface="Arial"/>
                <a:cs typeface="Arial"/>
              </a:rPr>
              <a:t>Slots are input data required </a:t>
            </a:r>
            <a:r>
              <a:rPr sz="1200" dirty="0">
                <a:solidFill>
                  <a:srgbClr val="DFDFDF"/>
                </a:solidFill>
                <a:latin typeface="Arial"/>
                <a:cs typeface="Arial"/>
              </a:rPr>
              <a:t>to </a:t>
            </a:r>
            <a:r>
              <a:rPr sz="1200" spc="-5" dirty="0">
                <a:solidFill>
                  <a:srgbClr val="DFDFDF"/>
                </a:solidFill>
                <a:latin typeface="Arial"/>
                <a:cs typeface="Arial"/>
              </a:rPr>
              <a:t>fulfill  the</a:t>
            </a:r>
            <a:r>
              <a:rPr sz="1200" spc="-10" dirty="0">
                <a:solidFill>
                  <a:srgbClr val="DFDFDF"/>
                </a:solidFill>
                <a:latin typeface="Arial"/>
                <a:cs typeface="Arial"/>
              </a:rPr>
              <a:t> </a:t>
            </a:r>
            <a:r>
              <a:rPr sz="1200" spc="-5" dirty="0">
                <a:solidFill>
                  <a:srgbClr val="DFDFDF"/>
                </a:solidFill>
                <a:latin typeface="Arial"/>
                <a:cs typeface="Arial"/>
              </a:rPr>
              <a:t>intent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7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200" b="1" spc="-5" dirty="0">
                <a:solidFill>
                  <a:srgbClr val="00B0F0"/>
                </a:solidFill>
                <a:latin typeface="Arial"/>
                <a:cs typeface="Arial"/>
              </a:rPr>
              <a:t>Fulfillment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200" spc="-5" dirty="0">
                <a:solidFill>
                  <a:srgbClr val="DFDFDF"/>
                </a:solidFill>
                <a:latin typeface="Arial"/>
                <a:cs typeface="Arial"/>
              </a:rPr>
              <a:t>Fulfillment mechanism for your</a:t>
            </a:r>
            <a:r>
              <a:rPr sz="1200" spc="-10" dirty="0">
                <a:solidFill>
                  <a:srgbClr val="DFDFDF"/>
                </a:solidFill>
                <a:latin typeface="Arial"/>
                <a:cs typeface="Arial"/>
              </a:rPr>
              <a:t> </a:t>
            </a:r>
            <a:r>
              <a:rPr sz="1200" spc="-5" dirty="0">
                <a:solidFill>
                  <a:srgbClr val="DFDFDF"/>
                </a:solidFill>
                <a:latin typeface="Arial"/>
                <a:cs typeface="Arial"/>
              </a:rPr>
              <a:t>intent</a:t>
            </a:r>
            <a:endParaRPr sz="12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6525462" y="3695547"/>
            <a:ext cx="141516" cy="14151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384800" y="3764064"/>
            <a:ext cx="1064895" cy="0"/>
          </a:xfrm>
          <a:custGeom>
            <a:avLst/>
            <a:gdLst/>
            <a:ahLst/>
            <a:cxnLst/>
            <a:rect l="l" t="t" r="r" b="b"/>
            <a:pathLst>
              <a:path w="1064895">
                <a:moveTo>
                  <a:pt x="0" y="0"/>
                </a:moveTo>
                <a:lnTo>
                  <a:pt x="1064380" y="1"/>
                </a:lnTo>
              </a:path>
            </a:pathLst>
          </a:custGeom>
          <a:ln w="15875">
            <a:solidFill>
              <a:srgbClr val="FCB64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61544" y="1533144"/>
            <a:ext cx="2167128" cy="330707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5" name="object 15"/>
          <p:cNvSpPr/>
          <p:nvPr/>
        </p:nvSpPr>
        <p:spPr>
          <a:xfrm>
            <a:off x="6681216" y="1490472"/>
            <a:ext cx="2237231" cy="341680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6" name="object 16"/>
          <p:cNvSpPr/>
          <p:nvPr/>
        </p:nvSpPr>
        <p:spPr>
          <a:xfrm>
            <a:off x="6636169" y="3571951"/>
            <a:ext cx="129654" cy="13715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5528" y="136651"/>
            <a:ext cx="5909072" cy="44435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800" dirty="0">
                <a:solidFill>
                  <a:srgbClr val="F2F2F2"/>
                </a:solidFill>
              </a:rPr>
              <a:t>Utterances</a:t>
            </a:r>
            <a:r>
              <a:rPr lang="en-US" sz="2800" dirty="0">
                <a:solidFill>
                  <a:srgbClr val="F2F2F2"/>
                </a:solidFill>
              </a:rPr>
              <a:t> variation detection</a:t>
            </a:r>
            <a:endParaRPr sz="2800" dirty="0"/>
          </a:p>
        </p:txBody>
      </p:sp>
      <p:sp>
        <p:nvSpPr>
          <p:cNvPr id="3" name="object 3"/>
          <p:cNvSpPr/>
          <p:nvPr/>
        </p:nvSpPr>
        <p:spPr>
          <a:xfrm>
            <a:off x="371910" y="1076578"/>
            <a:ext cx="3364865" cy="792480"/>
          </a:xfrm>
          <a:custGeom>
            <a:avLst/>
            <a:gdLst/>
            <a:ahLst/>
            <a:cxnLst/>
            <a:rect l="l" t="t" r="r" b="b"/>
            <a:pathLst>
              <a:path w="3364865" h="792480">
                <a:moveTo>
                  <a:pt x="1497618" y="409905"/>
                </a:moveTo>
                <a:lnTo>
                  <a:pt x="697515" y="409905"/>
                </a:lnTo>
                <a:lnTo>
                  <a:pt x="0" y="792213"/>
                </a:lnTo>
                <a:lnTo>
                  <a:pt x="1497618" y="409905"/>
                </a:lnTo>
                <a:close/>
              </a:path>
              <a:path w="3364865" h="792480">
                <a:moveTo>
                  <a:pt x="3296192" y="0"/>
                </a:moveTo>
                <a:lnTo>
                  <a:pt x="232435" y="0"/>
                </a:lnTo>
                <a:lnTo>
                  <a:pt x="205842" y="5367"/>
                </a:lnTo>
                <a:lnTo>
                  <a:pt x="184126" y="20007"/>
                </a:lnTo>
                <a:lnTo>
                  <a:pt x="169484" y="41721"/>
                </a:lnTo>
                <a:lnTo>
                  <a:pt x="164115" y="68313"/>
                </a:lnTo>
                <a:lnTo>
                  <a:pt x="164115" y="341579"/>
                </a:lnTo>
                <a:lnTo>
                  <a:pt x="169484" y="368173"/>
                </a:lnTo>
                <a:lnTo>
                  <a:pt x="184126" y="389891"/>
                </a:lnTo>
                <a:lnTo>
                  <a:pt x="205842" y="404535"/>
                </a:lnTo>
                <a:lnTo>
                  <a:pt x="232435" y="409905"/>
                </a:lnTo>
                <a:lnTo>
                  <a:pt x="3296192" y="409905"/>
                </a:lnTo>
                <a:lnTo>
                  <a:pt x="3322786" y="404535"/>
                </a:lnTo>
                <a:lnTo>
                  <a:pt x="3344504" y="389891"/>
                </a:lnTo>
                <a:lnTo>
                  <a:pt x="3359148" y="368173"/>
                </a:lnTo>
                <a:lnTo>
                  <a:pt x="3364518" y="341579"/>
                </a:lnTo>
                <a:lnTo>
                  <a:pt x="3364518" y="68313"/>
                </a:lnTo>
                <a:lnTo>
                  <a:pt x="3359148" y="41721"/>
                </a:lnTo>
                <a:lnTo>
                  <a:pt x="3344504" y="20007"/>
                </a:lnTo>
                <a:lnTo>
                  <a:pt x="3322786" y="5367"/>
                </a:lnTo>
                <a:lnTo>
                  <a:pt x="3296192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695803" y="1918144"/>
            <a:ext cx="4178300" cy="835660"/>
          </a:xfrm>
          <a:custGeom>
            <a:avLst/>
            <a:gdLst/>
            <a:ahLst/>
            <a:cxnLst/>
            <a:rect l="l" t="t" r="r" b="b"/>
            <a:pathLst>
              <a:path w="4178300" h="835660">
                <a:moveTo>
                  <a:pt x="1740814" y="370408"/>
                </a:moveTo>
                <a:lnTo>
                  <a:pt x="696315" y="370408"/>
                </a:lnTo>
                <a:lnTo>
                  <a:pt x="106362" y="835355"/>
                </a:lnTo>
                <a:lnTo>
                  <a:pt x="1740814" y="370408"/>
                </a:lnTo>
                <a:close/>
              </a:path>
              <a:path w="4178300" h="835660">
                <a:moveTo>
                  <a:pt x="4116222" y="0"/>
                </a:moveTo>
                <a:lnTo>
                  <a:pt x="61734" y="0"/>
                </a:lnTo>
                <a:lnTo>
                  <a:pt x="37702" y="4850"/>
                </a:lnTo>
                <a:lnTo>
                  <a:pt x="18080" y="18080"/>
                </a:lnTo>
                <a:lnTo>
                  <a:pt x="4850" y="37702"/>
                </a:lnTo>
                <a:lnTo>
                  <a:pt x="0" y="61734"/>
                </a:lnTo>
                <a:lnTo>
                  <a:pt x="0" y="308673"/>
                </a:lnTo>
                <a:lnTo>
                  <a:pt x="4850" y="332699"/>
                </a:lnTo>
                <a:lnTo>
                  <a:pt x="18080" y="352323"/>
                </a:lnTo>
                <a:lnTo>
                  <a:pt x="37702" y="365555"/>
                </a:lnTo>
                <a:lnTo>
                  <a:pt x="61734" y="370408"/>
                </a:lnTo>
                <a:lnTo>
                  <a:pt x="4116222" y="370408"/>
                </a:lnTo>
                <a:lnTo>
                  <a:pt x="4140254" y="365555"/>
                </a:lnTo>
                <a:lnTo>
                  <a:pt x="4159877" y="352323"/>
                </a:lnTo>
                <a:lnTo>
                  <a:pt x="4173106" y="332699"/>
                </a:lnTo>
                <a:lnTo>
                  <a:pt x="4177957" y="308673"/>
                </a:lnTo>
                <a:lnTo>
                  <a:pt x="4177957" y="61734"/>
                </a:lnTo>
                <a:lnTo>
                  <a:pt x="4173106" y="37702"/>
                </a:lnTo>
                <a:lnTo>
                  <a:pt x="4159877" y="18080"/>
                </a:lnTo>
                <a:lnTo>
                  <a:pt x="4140254" y="4850"/>
                </a:lnTo>
                <a:lnTo>
                  <a:pt x="4116222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53457" y="3940207"/>
            <a:ext cx="4178300" cy="867410"/>
          </a:xfrm>
          <a:custGeom>
            <a:avLst/>
            <a:gdLst/>
            <a:ahLst/>
            <a:cxnLst/>
            <a:rect l="l" t="t" r="r" b="b"/>
            <a:pathLst>
              <a:path w="4178300" h="867410">
                <a:moveTo>
                  <a:pt x="1740822" y="370409"/>
                </a:moveTo>
                <a:lnTo>
                  <a:pt x="696323" y="370409"/>
                </a:lnTo>
                <a:lnTo>
                  <a:pt x="137916" y="866890"/>
                </a:lnTo>
                <a:lnTo>
                  <a:pt x="1740822" y="370409"/>
                </a:lnTo>
                <a:close/>
              </a:path>
              <a:path w="4178300" h="867410">
                <a:moveTo>
                  <a:pt x="4116230" y="0"/>
                </a:moveTo>
                <a:lnTo>
                  <a:pt x="61737" y="0"/>
                </a:lnTo>
                <a:lnTo>
                  <a:pt x="37706" y="4851"/>
                </a:lnTo>
                <a:lnTo>
                  <a:pt x="18082" y="18082"/>
                </a:lnTo>
                <a:lnTo>
                  <a:pt x="4851" y="37706"/>
                </a:lnTo>
                <a:lnTo>
                  <a:pt x="0" y="61738"/>
                </a:lnTo>
                <a:lnTo>
                  <a:pt x="0" y="308676"/>
                </a:lnTo>
                <a:lnTo>
                  <a:pt x="4851" y="332703"/>
                </a:lnTo>
                <a:lnTo>
                  <a:pt x="18082" y="352327"/>
                </a:lnTo>
                <a:lnTo>
                  <a:pt x="37706" y="365557"/>
                </a:lnTo>
                <a:lnTo>
                  <a:pt x="61737" y="370409"/>
                </a:lnTo>
                <a:lnTo>
                  <a:pt x="4116230" y="370409"/>
                </a:lnTo>
                <a:lnTo>
                  <a:pt x="4159884" y="352327"/>
                </a:lnTo>
                <a:lnTo>
                  <a:pt x="4177963" y="308676"/>
                </a:lnTo>
                <a:lnTo>
                  <a:pt x="4177964" y="61738"/>
                </a:lnTo>
                <a:lnTo>
                  <a:pt x="4173113" y="37706"/>
                </a:lnTo>
                <a:lnTo>
                  <a:pt x="4159884" y="18082"/>
                </a:lnTo>
                <a:lnTo>
                  <a:pt x="4140261" y="4851"/>
                </a:lnTo>
                <a:lnTo>
                  <a:pt x="4116230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409065" y="4019882"/>
            <a:ext cx="438213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400" dirty="0">
                <a:solidFill>
                  <a:srgbClr val="DFDFDF"/>
                </a:solidFill>
                <a:latin typeface="Arial"/>
                <a:cs typeface="Arial"/>
              </a:rPr>
              <a:t>I am Mahbub, What is my distribution status?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095267" y="2657208"/>
            <a:ext cx="4602480" cy="1021080"/>
          </a:xfrm>
          <a:custGeom>
            <a:avLst/>
            <a:gdLst/>
            <a:ahLst/>
            <a:cxnLst/>
            <a:rect l="l" t="t" r="r" b="b"/>
            <a:pathLst>
              <a:path w="4602480" h="1021079">
                <a:moveTo>
                  <a:pt x="2048471" y="528116"/>
                </a:moveTo>
                <a:lnTo>
                  <a:pt x="954074" y="528116"/>
                </a:lnTo>
                <a:lnTo>
                  <a:pt x="0" y="1020686"/>
                </a:lnTo>
                <a:lnTo>
                  <a:pt x="2048471" y="528116"/>
                </a:lnTo>
                <a:close/>
              </a:path>
              <a:path w="4602480" h="1021079">
                <a:moveTo>
                  <a:pt x="4514024" y="0"/>
                </a:moveTo>
                <a:lnTo>
                  <a:pt x="312508" y="0"/>
                </a:lnTo>
                <a:lnTo>
                  <a:pt x="278245" y="6916"/>
                </a:lnTo>
                <a:lnTo>
                  <a:pt x="250266" y="25779"/>
                </a:lnTo>
                <a:lnTo>
                  <a:pt x="231402" y="53754"/>
                </a:lnTo>
                <a:lnTo>
                  <a:pt x="224485" y="88010"/>
                </a:lnTo>
                <a:lnTo>
                  <a:pt x="224485" y="440093"/>
                </a:lnTo>
                <a:lnTo>
                  <a:pt x="231402" y="474356"/>
                </a:lnTo>
                <a:lnTo>
                  <a:pt x="250266" y="502335"/>
                </a:lnTo>
                <a:lnTo>
                  <a:pt x="278245" y="521199"/>
                </a:lnTo>
                <a:lnTo>
                  <a:pt x="312508" y="528116"/>
                </a:lnTo>
                <a:lnTo>
                  <a:pt x="4514024" y="528116"/>
                </a:lnTo>
                <a:lnTo>
                  <a:pt x="4548287" y="521199"/>
                </a:lnTo>
                <a:lnTo>
                  <a:pt x="4576267" y="502335"/>
                </a:lnTo>
                <a:lnTo>
                  <a:pt x="4595131" y="474356"/>
                </a:lnTo>
                <a:lnTo>
                  <a:pt x="4602048" y="440093"/>
                </a:lnTo>
                <a:lnTo>
                  <a:pt x="4602048" y="88010"/>
                </a:lnTo>
                <a:lnTo>
                  <a:pt x="4595131" y="53754"/>
                </a:lnTo>
                <a:lnTo>
                  <a:pt x="4576267" y="25779"/>
                </a:lnTo>
                <a:lnTo>
                  <a:pt x="4548287" y="6916"/>
                </a:lnTo>
                <a:lnTo>
                  <a:pt x="4514024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677828" y="1102867"/>
            <a:ext cx="7704172" cy="185948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800" spc="-5" dirty="0">
                <a:solidFill>
                  <a:srgbClr val="DFDFDF"/>
                </a:solidFill>
                <a:latin typeface="Arial"/>
                <a:cs typeface="Arial"/>
              </a:rPr>
              <a:t>What is my distribution status</a:t>
            </a:r>
            <a:endParaRPr sz="1800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0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750" dirty="0">
              <a:latin typeface="Times New Roman"/>
              <a:cs typeface="Times New Roman"/>
            </a:endParaRPr>
          </a:p>
          <a:p>
            <a:pPr marL="2191385">
              <a:lnSpc>
                <a:spcPct val="100000"/>
              </a:lnSpc>
            </a:pPr>
            <a:r>
              <a:rPr lang="en-US" sz="1800" dirty="0">
                <a:solidFill>
                  <a:srgbClr val="DFDFDF"/>
                </a:solidFill>
                <a:latin typeface="Arial"/>
                <a:cs typeface="Arial"/>
              </a:rPr>
              <a:t>What is my distribution request status</a:t>
            </a:r>
            <a:endParaRPr sz="1800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lang="en-US" sz="2000" dirty="0">
              <a:latin typeface="Times New Roman"/>
              <a:cs typeface="Times New Roman"/>
            </a:endParaRPr>
          </a:p>
          <a:p>
            <a:pPr marL="3874135">
              <a:lnSpc>
                <a:spcPct val="100000"/>
              </a:lnSpc>
              <a:spcBef>
                <a:spcPts val="1515"/>
              </a:spcBef>
            </a:pPr>
            <a:r>
              <a:rPr sz="1400" spc="-5" dirty="0">
                <a:solidFill>
                  <a:srgbClr val="DFDFDF"/>
                </a:solidFill>
                <a:latin typeface="Arial"/>
                <a:cs typeface="Arial"/>
              </a:rPr>
              <a:t>Can you help </a:t>
            </a:r>
            <a:r>
              <a:rPr sz="1400" dirty="0">
                <a:solidFill>
                  <a:srgbClr val="DFDFDF"/>
                </a:solidFill>
                <a:latin typeface="Arial"/>
                <a:cs typeface="Arial"/>
              </a:rPr>
              <a:t>me</a:t>
            </a:r>
            <a:r>
              <a:rPr lang="en-US" sz="1400" dirty="0">
                <a:solidFill>
                  <a:srgbClr val="DFDFDF"/>
                </a:solidFill>
                <a:latin typeface="Arial"/>
                <a:cs typeface="Arial"/>
              </a:rPr>
              <a:t> with my distribution status</a:t>
            </a:r>
            <a:r>
              <a:rPr sz="1400" spc="-5" dirty="0">
                <a:solidFill>
                  <a:srgbClr val="DFDFDF"/>
                </a:solidFill>
                <a:latin typeface="Arial"/>
                <a:cs typeface="Arial"/>
              </a:rPr>
              <a:t>?</a:t>
            </a:r>
            <a:endParaRPr sz="14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5528" y="136651"/>
            <a:ext cx="5909072" cy="44435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800" dirty="0">
                <a:solidFill>
                  <a:srgbClr val="F2F2F2"/>
                </a:solidFill>
              </a:rPr>
              <a:t>“</a:t>
            </a:r>
            <a:r>
              <a:rPr lang="en-US" sz="2800" dirty="0">
                <a:solidFill>
                  <a:srgbClr val="F2F2F2"/>
                </a:solidFill>
              </a:rPr>
              <a:t>What is my distribution status</a:t>
            </a:r>
            <a:r>
              <a:rPr sz="2800" dirty="0">
                <a:solidFill>
                  <a:srgbClr val="F2F2F2"/>
                </a:solidFill>
              </a:rPr>
              <a:t>”</a:t>
            </a:r>
            <a:endParaRPr sz="2800" dirty="0"/>
          </a:p>
        </p:txBody>
      </p:sp>
      <p:sp>
        <p:nvSpPr>
          <p:cNvPr id="3" name="object 3"/>
          <p:cNvSpPr/>
          <p:nvPr/>
        </p:nvSpPr>
        <p:spPr>
          <a:xfrm>
            <a:off x="4737747" y="1358125"/>
            <a:ext cx="706120" cy="76200"/>
          </a:xfrm>
          <a:custGeom>
            <a:avLst/>
            <a:gdLst/>
            <a:ahLst/>
            <a:cxnLst/>
            <a:rect l="l" t="t" r="r" b="b"/>
            <a:pathLst>
              <a:path w="706120" h="76200">
                <a:moveTo>
                  <a:pt x="629907" y="0"/>
                </a:moveTo>
                <a:lnTo>
                  <a:pt x="629907" y="76200"/>
                </a:lnTo>
                <a:lnTo>
                  <a:pt x="687057" y="47625"/>
                </a:lnTo>
                <a:lnTo>
                  <a:pt x="642607" y="47625"/>
                </a:lnTo>
                <a:lnTo>
                  <a:pt x="642607" y="28575"/>
                </a:lnTo>
                <a:lnTo>
                  <a:pt x="687057" y="28575"/>
                </a:lnTo>
                <a:lnTo>
                  <a:pt x="629907" y="0"/>
                </a:lnTo>
                <a:close/>
              </a:path>
              <a:path w="706120" h="76200">
                <a:moveTo>
                  <a:pt x="629907" y="28575"/>
                </a:moveTo>
                <a:lnTo>
                  <a:pt x="0" y="28575"/>
                </a:lnTo>
                <a:lnTo>
                  <a:pt x="0" y="47625"/>
                </a:lnTo>
                <a:lnTo>
                  <a:pt x="629907" y="47625"/>
                </a:lnTo>
                <a:lnTo>
                  <a:pt x="629907" y="28575"/>
                </a:lnTo>
                <a:close/>
              </a:path>
              <a:path w="706120" h="76200">
                <a:moveTo>
                  <a:pt x="687057" y="28575"/>
                </a:moveTo>
                <a:lnTo>
                  <a:pt x="642607" y="28575"/>
                </a:lnTo>
                <a:lnTo>
                  <a:pt x="642607" y="47625"/>
                </a:lnTo>
                <a:lnTo>
                  <a:pt x="687057" y="47625"/>
                </a:lnTo>
                <a:lnTo>
                  <a:pt x="706107" y="38100"/>
                </a:lnTo>
                <a:lnTo>
                  <a:pt x="687057" y="28575"/>
                </a:lnTo>
                <a:close/>
              </a:path>
            </a:pathLst>
          </a:custGeom>
          <a:solidFill>
            <a:srgbClr val="3E74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345867" y="1084516"/>
            <a:ext cx="650875" cy="217170"/>
          </a:xfrm>
          <a:custGeom>
            <a:avLst/>
            <a:gdLst/>
            <a:ahLst/>
            <a:cxnLst/>
            <a:rect l="l" t="t" r="r" b="b"/>
            <a:pathLst>
              <a:path w="650875" h="217169">
                <a:moveTo>
                  <a:pt x="542366" y="0"/>
                </a:moveTo>
                <a:lnTo>
                  <a:pt x="108280" y="0"/>
                </a:lnTo>
                <a:lnTo>
                  <a:pt x="66131" y="8510"/>
                </a:lnTo>
                <a:lnTo>
                  <a:pt x="31713" y="31718"/>
                </a:lnTo>
                <a:lnTo>
                  <a:pt x="8508" y="66136"/>
                </a:lnTo>
                <a:lnTo>
                  <a:pt x="0" y="108280"/>
                </a:lnTo>
                <a:lnTo>
                  <a:pt x="8508" y="150428"/>
                </a:lnTo>
                <a:lnTo>
                  <a:pt x="31713" y="184846"/>
                </a:lnTo>
                <a:lnTo>
                  <a:pt x="66131" y="208051"/>
                </a:lnTo>
                <a:lnTo>
                  <a:pt x="108280" y="216560"/>
                </a:lnTo>
                <a:lnTo>
                  <a:pt x="542366" y="216560"/>
                </a:lnTo>
                <a:lnTo>
                  <a:pt x="584509" y="208051"/>
                </a:lnTo>
                <a:lnTo>
                  <a:pt x="618928" y="184846"/>
                </a:lnTo>
                <a:lnTo>
                  <a:pt x="642135" y="150428"/>
                </a:lnTo>
                <a:lnTo>
                  <a:pt x="650646" y="108280"/>
                </a:lnTo>
                <a:lnTo>
                  <a:pt x="642135" y="66136"/>
                </a:lnTo>
                <a:lnTo>
                  <a:pt x="618928" y="31718"/>
                </a:lnTo>
                <a:lnTo>
                  <a:pt x="584509" y="8510"/>
                </a:lnTo>
                <a:lnTo>
                  <a:pt x="542366" y="0"/>
                </a:lnTo>
                <a:close/>
              </a:path>
            </a:pathLst>
          </a:custGeom>
          <a:solidFill>
            <a:srgbClr val="DCDEE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485453" y="1075435"/>
            <a:ext cx="37147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200" spc="-5" dirty="0">
                <a:solidFill>
                  <a:srgbClr val="53585F"/>
                </a:solidFill>
                <a:latin typeface="Arial"/>
                <a:cs typeface="Arial"/>
              </a:rPr>
              <a:t>what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830599" y="1089786"/>
            <a:ext cx="782955" cy="211454"/>
          </a:xfrm>
          <a:custGeom>
            <a:avLst/>
            <a:gdLst/>
            <a:ahLst/>
            <a:cxnLst/>
            <a:rect l="l" t="t" r="r" b="b"/>
            <a:pathLst>
              <a:path w="782954" h="211455">
                <a:moveTo>
                  <a:pt x="677316" y="0"/>
                </a:moveTo>
                <a:lnTo>
                  <a:pt x="105638" y="0"/>
                </a:lnTo>
                <a:lnTo>
                  <a:pt x="64518" y="8303"/>
                </a:lnTo>
                <a:lnTo>
                  <a:pt x="30940" y="30946"/>
                </a:lnTo>
                <a:lnTo>
                  <a:pt x="8301" y="64529"/>
                </a:lnTo>
                <a:lnTo>
                  <a:pt x="0" y="105651"/>
                </a:lnTo>
                <a:lnTo>
                  <a:pt x="8301" y="146771"/>
                </a:lnTo>
                <a:lnTo>
                  <a:pt x="30940" y="180349"/>
                </a:lnTo>
                <a:lnTo>
                  <a:pt x="64518" y="202988"/>
                </a:lnTo>
                <a:lnTo>
                  <a:pt x="105638" y="211289"/>
                </a:lnTo>
                <a:lnTo>
                  <a:pt x="677316" y="211289"/>
                </a:lnTo>
                <a:lnTo>
                  <a:pt x="718436" y="202988"/>
                </a:lnTo>
                <a:lnTo>
                  <a:pt x="752014" y="180349"/>
                </a:lnTo>
                <a:lnTo>
                  <a:pt x="774653" y="146771"/>
                </a:lnTo>
                <a:lnTo>
                  <a:pt x="782954" y="105651"/>
                </a:lnTo>
                <a:lnTo>
                  <a:pt x="774653" y="64529"/>
                </a:lnTo>
                <a:lnTo>
                  <a:pt x="752014" y="30946"/>
                </a:lnTo>
                <a:lnTo>
                  <a:pt x="718436" y="8303"/>
                </a:lnTo>
                <a:lnTo>
                  <a:pt x="677316" y="0"/>
                </a:lnTo>
                <a:close/>
              </a:path>
            </a:pathLst>
          </a:custGeom>
          <a:solidFill>
            <a:srgbClr val="DCDEE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045064" y="1078484"/>
            <a:ext cx="35433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200" spc="-5" dirty="0">
                <a:solidFill>
                  <a:srgbClr val="53585F"/>
                </a:solidFill>
                <a:latin typeface="Arial"/>
                <a:cs typeface="Arial"/>
              </a:rPr>
              <a:t>my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556702" y="1394371"/>
            <a:ext cx="706120" cy="76200"/>
          </a:xfrm>
          <a:custGeom>
            <a:avLst/>
            <a:gdLst/>
            <a:ahLst/>
            <a:cxnLst/>
            <a:rect l="l" t="t" r="r" b="b"/>
            <a:pathLst>
              <a:path w="706119" h="76200">
                <a:moveTo>
                  <a:pt x="629920" y="0"/>
                </a:moveTo>
                <a:lnTo>
                  <a:pt x="629920" y="76200"/>
                </a:lnTo>
                <a:lnTo>
                  <a:pt x="687070" y="47625"/>
                </a:lnTo>
                <a:lnTo>
                  <a:pt x="642620" y="47625"/>
                </a:lnTo>
                <a:lnTo>
                  <a:pt x="642620" y="28575"/>
                </a:lnTo>
                <a:lnTo>
                  <a:pt x="687070" y="28575"/>
                </a:lnTo>
                <a:lnTo>
                  <a:pt x="629920" y="0"/>
                </a:lnTo>
                <a:close/>
              </a:path>
              <a:path w="706119" h="76200">
                <a:moveTo>
                  <a:pt x="629920" y="28575"/>
                </a:moveTo>
                <a:lnTo>
                  <a:pt x="0" y="28575"/>
                </a:lnTo>
                <a:lnTo>
                  <a:pt x="0" y="47625"/>
                </a:lnTo>
                <a:lnTo>
                  <a:pt x="629920" y="47625"/>
                </a:lnTo>
                <a:lnTo>
                  <a:pt x="629920" y="28575"/>
                </a:lnTo>
                <a:close/>
              </a:path>
              <a:path w="706119" h="76200">
                <a:moveTo>
                  <a:pt x="687070" y="28575"/>
                </a:moveTo>
                <a:lnTo>
                  <a:pt x="642620" y="28575"/>
                </a:lnTo>
                <a:lnTo>
                  <a:pt x="642620" y="47625"/>
                </a:lnTo>
                <a:lnTo>
                  <a:pt x="687070" y="47625"/>
                </a:lnTo>
                <a:lnTo>
                  <a:pt x="706120" y="38100"/>
                </a:lnTo>
                <a:lnTo>
                  <a:pt x="687070" y="28575"/>
                </a:lnTo>
                <a:close/>
              </a:path>
            </a:pathLst>
          </a:custGeom>
          <a:solidFill>
            <a:srgbClr val="3E74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603125" y="1024763"/>
            <a:ext cx="1666875" cy="225425"/>
          </a:xfrm>
          <a:custGeom>
            <a:avLst/>
            <a:gdLst/>
            <a:ahLst/>
            <a:cxnLst/>
            <a:rect l="l" t="t" r="r" b="b"/>
            <a:pathLst>
              <a:path w="1666875" h="225425">
                <a:moveTo>
                  <a:pt x="1553667" y="0"/>
                </a:moveTo>
                <a:lnTo>
                  <a:pt x="112623" y="0"/>
                </a:lnTo>
                <a:lnTo>
                  <a:pt x="68788" y="8849"/>
                </a:lnTo>
                <a:lnTo>
                  <a:pt x="32989" y="32985"/>
                </a:lnTo>
                <a:lnTo>
                  <a:pt x="8851" y="68783"/>
                </a:lnTo>
                <a:lnTo>
                  <a:pt x="0" y="112623"/>
                </a:lnTo>
                <a:lnTo>
                  <a:pt x="8851" y="156456"/>
                </a:lnTo>
                <a:lnTo>
                  <a:pt x="32989" y="192251"/>
                </a:lnTo>
                <a:lnTo>
                  <a:pt x="68788" y="216384"/>
                </a:lnTo>
                <a:lnTo>
                  <a:pt x="112623" y="225234"/>
                </a:lnTo>
                <a:lnTo>
                  <a:pt x="1553667" y="225234"/>
                </a:lnTo>
                <a:lnTo>
                  <a:pt x="1597499" y="216384"/>
                </a:lnTo>
                <a:lnTo>
                  <a:pt x="1633294" y="192251"/>
                </a:lnTo>
                <a:lnTo>
                  <a:pt x="1657428" y="156456"/>
                </a:lnTo>
                <a:lnTo>
                  <a:pt x="1666290" y="112623"/>
                </a:lnTo>
                <a:lnTo>
                  <a:pt x="1657439" y="68783"/>
                </a:lnTo>
                <a:lnTo>
                  <a:pt x="1633300" y="32985"/>
                </a:lnTo>
                <a:lnTo>
                  <a:pt x="1597501" y="8849"/>
                </a:lnTo>
                <a:lnTo>
                  <a:pt x="1553667" y="0"/>
                </a:lnTo>
                <a:close/>
              </a:path>
            </a:pathLst>
          </a:custGeom>
          <a:solidFill>
            <a:srgbClr val="DCDEE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5960021" y="1020571"/>
            <a:ext cx="953769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200" spc="-5" dirty="0">
                <a:solidFill>
                  <a:srgbClr val="53585F"/>
                </a:solidFill>
                <a:latin typeface="Arial"/>
                <a:cs typeface="Arial"/>
              </a:rPr>
              <a:t>distribution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5602249" y="1354823"/>
            <a:ext cx="1666875" cy="225425"/>
          </a:xfrm>
          <a:custGeom>
            <a:avLst/>
            <a:gdLst/>
            <a:ahLst/>
            <a:cxnLst/>
            <a:rect l="l" t="t" r="r" b="b"/>
            <a:pathLst>
              <a:path w="1666875" h="225425">
                <a:moveTo>
                  <a:pt x="1553667" y="0"/>
                </a:moveTo>
                <a:lnTo>
                  <a:pt x="112610" y="0"/>
                </a:lnTo>
                <a:lnTo>
                  <a:pt x="68778" y="8849"/>
                </a:lnTo>
                <a:lnTo>
                  <a:pt x="32983" y="32985"/>
                </a:lnTo>
                <a:lnTo>
                  <a:pt x="8849" y="68783"/>
                </a:lnTo>
                <a:lnTo>
                  <a:pt x="0" y="112623"/>
                </a:lnTo>
                <a:lnTo>
                  <a:pt x="8849" y="156456"/>
                </a:lnTo>
                <a:lnTo>
                  <a:pt x="32983" y="192251"/>
                </a:lnTo>
                <a:lnTo>
                  <a:pt x="68778" y="216384"/>
                </a:lnTo>
                <a:lnTo>
                  <a:pt x="112610" y="225234"/>
                </a:lnTo>
                <a:lnTo>
                  <a:pt x="1553654" y="225234"/>
                </a:lnTo>
                <a:lnTo>
                  <a:pt x="1597494" y="216384"/>
                </a:lnTo>
                <a:lnTo>
                  <a:pt x="1633293" y="192251"/>
                </a:lnTo>
                <a:lnTo>
                  <a:pt x="1657428" y="156456"/>
                </a:lnTo>
                <a:lnTo>
                  <a:pt x="1666278" y="112623"/>
                </a:lnTo>
                <a:lnTo>
                  <a:pt x="1657428" y="68783"/>
                </a:lnTo>
                <a:lnTo>
                  <a:pt x="1633294" y="32985"/>
                </a:lnTo>
                <a:lnTo>
                  <a:pt x="1597499" y="8849"/>
                </a:lnTo>
                <a:lnTo>
                  <a:pt x="1553667" y="0"/>
                </a:lnTo>
                <a:close/>
              </a:path>
            </a:pathLst>
          </a:custGeom>
          <a:solidFill>
            <a:srgbClr val="DCDEE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6171057" y="1349755"/>
            <a:ext cx="750962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200" dirty="0">
                <a:latin typeface="Arial"/>
                <a:cs typeface="Arial"/>
              </a:rPr>
              <a:t>status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856490" y="1822195"/>
            <a:ext cx="12630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0330" marR="5080" indent="-88265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92CBF7"/>
                </a:solidFill>
                <a:latin typeface="Arial"/>
                <a:cs typeface="Arial"/>
              </a:rPr>
              <a:t>Natural</a:t>
            </a:r>
            <a:r>
              <a:rPr sz="1200" b="1" spc="-60" dirty="0">
                <a:solidFill>
                  <a:srgbClr val="92CBF7"/>
                </a:solidFill>
                <a:latin typeface="Arial"/>
                <a:cs typeface="Arial"/>
              </a:rPr>
              <a:t> </a:t>
            </a:r>
            <a:r>
              <a:rPr sz="1200" b="1" spc="-5" dirty="0">
                <a:solidFill>
                  <a:srgbClr val="92CBF7"/>
                </a:solidFill>
                <a:latin typeface="Arial"/>
                <a:cs typeface="Arial"/>
              </a:rPr>
              <a:t>language  understanding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7491945" y="1959660"/>
            <a:ext cx="434975" cy="76200"/>
          </a:xfrm>
          <a:custGeom>
            <a:avLst/>
            <a:gdLst/>
            <a:ahLst/>
            <a:cxnLst/>
            <a:rect l="l" t="t" r="r" b="b"/>
            <a:pathLst>
              <a:path w="434975" h="76200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47625"/>
                </a:lnTo>
                <a:lnTo>
                  <a:pt x="63500" y="47625"/>
                </a:lnTo>
                <a:lnTo>
                  <a:pt x="63500" y="28575"/>
                </a:lnTo>
                <a:lnTo>
                  <a:pt x="76200" y="28575"/>
                </a:lnTo>
                <a:lnTo>
                  <a:pt x="76200" y="0"/>
                </a:lnTo>
                <a:close/>
              </a:path>
              <a:path w="434975" h="76200">
                <a:moveTo>
                  <a:pt x="76200" y="28575"/>
                </a:moveTo>
                <a:lnTo>
                  <a:pt x="63500" y="28575"/>
                </a:lnTo>
                <a:lnTo>
                  <a:pt x="63500" y="47625"/>
                </a:lnTo>
                <a:lnTo>
                  <a:pt x="76200" y="47625"/>
                </a:lnTo>
                <a:lnTo>
                  <a:pt x="76200" y="28575"/>
                </a:lnTo>
                <a:close/>
              </a:path>
              <a:path w="434975" h="76200">
                <a:moveTo>
                  <a:pt x="434593" y="28575"/>
                </a:moveTo>
                <a:lnTo>
                  <a:pt x="76200" y="28575"/>
                </a:lnTo>
                <a:lnTo>
                  <a:pt x="76200" y="47625"/>
                </a:lnTo>
                <a:lnTo>
                  <a:pt x="434593" y="47625"/>
                </a:lnTo>
                <a:lnTo>
                  <a:pt x="434593" y="28575"/>
                </a:lnTo>
                <a:close/>
              </a:path>
            </a:pathLst>
          </a:custGeom>
          <a:solidFill>
            <a:srgbClr val="3E74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482888" y="2320442"/>
            <a:ext cx="76200" cy="471805"/>
          </a:xfrm>
          <a:custGeom>
            <a:avLst/>
            <a:gdLst/>
            <a:ahLst/>
            <a:cxnLst/>
            <a:rect l="l" t="t" r="r" b="b"/>
            <a:pathLst>
              <a:path w="76200" h="471805">
                <a:moveTo>
                  <a:pt x="47625" y="63500"/>
                </a:moveTo>
                <a:lnTo>
                  <a:pt x="28575" y="63500"/>
                </a:lnTo>
                <a:lnTo>
                  <a:pt x="28575" y="471741"/>
                </a:lnTo>
                <a:lnTo>
                  <a:pt x="47625" y="471741"/>
                </a:lnTo>
                <a:lnTo>
                  <a:pt x="47625" y="63500"/>
                </a:lnTo>
                <a:close/>
              </a:path>
              <a:path w="76200" h="471805">
                <a:moveTo>
                  <a:pt x="38100" y="0"/>
                </a:moveTo>
                <a:lnTo>
                  <a:pt x="0" y="76200"/>
                </a:lnTo>
                <a:lnTo>
                  <a:pt x="28575" y="76200"/>
                </a:lnTo>
                <a:lnTo>
                  <a:pt x="28575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471805">
                <a:moveTo>
                  <a:pt x="69850" y="63500"/>
                </a:moveTo>
                <a:lnTo>
                  <a:pt x="47625" y="63500"/>
                </a:lnTo>
                <a:lnTo>
                  <a:pt x="47625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3E74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8133295" y="2928620"/>
            <a:ext cx="81026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92CBF7"/>
                </a:solidFill>
                <a:latin typeface="Arial"/>
                <a:cs typeface="Arial"/>
              </a:rPr>
              <a:t>U</a:t>
            </a:r>
            <a:r>
              <a:rPr sz="1200" b="1" dirty="0">
                <a:solidFill>
                  <a:srgbClr val="92CBF7"/>
                </a:solidFill>
                <a:latin typeface="Arial"/>
                <a:cs typeface="Arial"/>
              </a:rPr>
              <a:t>tt</a:t>
            </a:r>
            <a:r>
              <a:rPr sz="1200" b="1" spc="-10" dirty="0">
                <a:solidFill>
                  <a:srgbClr val="92CBF7"/>
                </a:solidFill>
                <a:latin typeface="Arial"/>
                <a:cs typeface="Arial"/>
              </a:rPr>
              <a:t>e</a:t>
            </a:r>
            <a:r>
              <a:rPr sz="1200" b="1" spc="-5" dirty="0">
                <a:solidFill>
                  <a:srgbClr val="92CBF7"/>
                </a:solidFill>
                <a:latin typeface="Arial"/>
                <a:cs typeface="Arial"/>
              </a:rPr>
              <a:t>r</a:t>
            </a:r>
            <a:r>
              <a:rPr sz="1200" b="1" spc="-10" dirty="0">
                <a:solidFill>
                  <a:srgbClr val="92CBF7"/>
                </a:solidFill>
                <a:latin typeface="Arial"/>
                <a:cs typeface="Arial"/>
              </a:rPr>
              <a:t>a</a:t>
            </a:r>
            <a:r>
              <a:rPr sz="1200" b="1" dirty="0">
                <a:solidFill>
                  <a:srgbClr val="92CBF7"/>
                </a:solidFill>
                <a:latin typeface="Arial"/>
                <a:cs typeface="Arial"/>
              </a:rPr>
              <a:t>n</a:t>
            </a:r>
            <a:r>
              <a:rPr sz="1200" b="1" spc="-10" dirty="0">
                <a:solidFill>
                  <a:srgbClr val="92CBF7"/>
                </a:solidFill>
                <a:latin typeface="Arial"/>
                <a:cs typeface="Arial"/>
              </a:rPr>
              <a:t>ce</a:t>
            </a:r>
            <a:r>
              <a:rPr sz="1200" b="1" dirty="0">
                <a:solidFill>
                  <a:srgbClr val="92CBF7"/>
                </a:solidFill>
                <a:latin typeface="Arial"/>
                <a:cs typeface="Arial"/>
              </a:rPr>
              <a:t>s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5937389" y="2253373"/>
            <a:ext cx="76200" cy="471805"/>
          </a:xfrm>
          <a:custGeom>
            <a:avLst/>
            <a:gdLst/>
            <a:ahLst/>
            <a:cxnLst/>
            <a:rect l="l" t="t" r="r" b="b"/>
            <a:pathLst>
              <a:path w="76200" h="471805">
                <a:moveTo>
                  <a:pt x="28575" y="395541"/>
                </a:moveTo>
                <a:lnTo>
                  <a:pt x="0" y="395541"/>
                </a:lnTo>
                <a:lnTo>
                  <a:pt x="38100" y="471754"/>
                </a:lnTo>
                <a:lnTo>
                  <a:pt x="69851" y="408241"/>
                </a:lnTo>
                <a:lnTo>
                  <a:pt x="28575" y="408241"/>
                </a:lnTo>
                <a:lnTo>
                  <a:pt x="28575" y="395541"/>
                </a:lnTo>
                <a:close/>
              </a:path>
              <a:path w="76200" h="471805">
                <a:moveTo>
                  <a:pt x="47625" y="0"/>
                </a:moveTo>
                <a:lnTo>
                  <a:pt x="28575" y="0"/>
                </a:lnTo>
                <a:lnTo>
                  <a:pt x="28575" y="408241"/>
                </a:lnTo>
                <a:lnTo>
                  <a:pt x="47625" y="408241"/>
                </a:lnTo>
                <a:lnTo>
                  <a:pt x="47625" y="0"/>
                </a:lnTo>
                <a:close/>
              </a:path>
              <a:path w="76200" h="471805">
                <a:moveTo>
                  <a:pt x="76200" y="395541"/>
                </a:moveTo>
                <a:lnTo>
                  <a:pt x="47625" y="395541"/>
                </a:lnTo>
                <a:lnTo>
                  <a:pt x="47625" y="408241"/>
                </a:lnTo>
                <a:lnTo>
                  <a:pt x="69851" y="408241"/>
                </a:lnTo>
                <a:lnTo>
                  <a:pt x="76200" y="395541"/>
                </a:lnTo>
                <a:close/>
              </a:path>
            </a:pathLst>
          </a:custGeom>
          <a:solidFill>
            <a:srgbClr val="3E74BA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1" name="object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1685829"/>
              </p:ext>
            </p:extLst>
          </p:nvPr>
        </p:nvGraphicFramePr>
        <p:xfrm>
          <a:off x="3151632" y="2877311"/>
          <a:ext cx="3019425" cy="10915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823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370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1780">
                <a:tc gridSpan="2">
                  <a:txBody>
                    <a:bodyPr/>
                    <a:lstStyle/>
                    <a:p>
                      <a:pPr marL="995044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lang="en-US" sz="1200" b="1" spc="-5" dirty="0">
                          <a:solidFill>
                            <a:srgbClr val="1083DD"/>
                          </a:solidFill>
                          <a:latin typeface="Arial"/>
                          <a:cs typeface="Arial"/>
                        </a:rPr>
                        <a:t>Distribution Status</a:t>
                      </a:r>
                      <a:endParaRPr sz="1200" dirty="0">
                        <a:latin typeface="Arial"/>
                        <a:cs typeface="Arial"/>
                      </a:endParaRPr>
                    </a:p>
                  </a:txBody>
                  <a:tcPr marL="0" marR="0" marT="41275" marB="0">
                    <a:lnL w="9525">
                      <a:solidFill>
                        <a:srgbClr val="999A98"/>
                      </a:solidFill>
                      <a:prstDash val="solid"/>
                    </a:lnL>
                    <a:lnR w="9525">
                      <a:solidFill>
                        <a:srgbClr val="999A98"/>
                      </a:solidFill>
                      <a:prstDash val="solid"/>
                    </a:lnR>
                    <a:lnT w="9525">
                      <a:solidFill>
                        <a:srgbClr val="999A98"/>
                      </a:solidFill>
                      <a:prstDash val="solid"/>
                    </a:lnT>
                    <a:lnB w="28575">
                      <a:solidFill>
                        <a:srgbClr val="999A98"/>
                      </a:solidFill>
                      <a:prstDash val="solid"/>
                    </a:lnB>
                    <a:solidFill>
                      <a:srgbClr val="19191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lang="en-US" sz="1100" b="1" spc="-5" dirty="0">
                          <a:solidFill>
                            <a:srgbClr val="1083DD"/>
                          </a:solidFill>
                          <a:latin typeface="Arial"/>
                          <a:cs typeface="Arial"/>
                        </a:rPr>
                        <a:t>Project ID</a:t>
                      </a:r>
                      <a:endParaRPr sz="1100" dirty="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9525">
                      <a:solidFill>
                        <a:srgbClr val="999A98"/>
                      </a:solidFill>
                      <a:prstDash val="solid"/>
                    </a:lnL>
                    <a:lnR w="19050">
                      <a:solidFill>
                        <a:srgbClr val="999A98"/>
                      </a:solidFill>
                      <a:prstDash val="solid"/>
                    </a:lnR>
                    <a:lnT w="28575">
                      <a:solidFill>
                        <a:srgbClr val="999A98"/>
                      </a:solidFill>
                      <a:prstDash val="solid"/>
                    </a:lnT>
                    <a:lnB w="19050">
                      <a:solidFill>
                        <a:srgbClr val="999A98"/>
                      </a:solidFill>
                      <a:prstDash val="solid"/>
                    </a:lnB>
                    <a:solidFill>
                      <a:srgbClr val="999A98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94615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lang="en-US" sz="1200" b="1" spc="-5" dirty="0">
                          <a:solidFill>
                            <a:srgbClr val="1083DD"/>
                          </a:solidFill>
                          <a:latin typeface="Arial"/>
                          <a:cs typeface="Arial"/>
                        </a:rPr>
                        <a:t>123456</a:t>
                      </a:r>
                      <a:endParaRPr sz="1200" dirty="0">
                        <a:latin typeface="Arial"/>
                        <a:cs typeface="Arial"/>
                      </a:endParaRPr>
                    </a:p>
                  </a:txBody>
                  <a:tcPr marL="0" marR="0" marT="43180" marB="0">
                    <a:lnL w="19050">
                      <a:solidFill>
                        <a:srgbClr val="999A98"/>
                      </a:solidFill>
                      <a:prstDash val="solid"/>
                    </a:lnL>
                    <a:lnR w="9525">
                      <a:solidFill>
                        <a:srgbClr val="999A98"/>
                      </a:solidFill>
                      <a:prstDash val="solid"/>
                    </a:lnR>
                    <a:lnT w="28575">
                      <a:solidFill>
                        <a:srgbClr val="999A98"/>
                      </a:solidFill>
                      <a:prstDash val="solid"/>
                    </a:lnT>
                    <a:lnB w="19050">
                      <a:solidFill>
                        <a:srgbClr val="999A98"/>
                      </a:solidFill>
                      <a:prstDash val="solid"/>
                    </a:lnB>
                    <a:solidFill>
                      <a:srgbClr val="999A98">
                        <a:alpha val="1999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9144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345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spc="-5" dirty="0">
                          <a:solidFill>
                            <a:srgbClr val="1083DD"/>
                          </a:solidFill>
                          <a:latin typeface="Arial"/>
                          <a:cs typeface="Arial"/>
                        </a:rPr>
                        <a:t>Other Info (If need)</a:t>
                      </a:r>
                      <a:endParaRPr lang="en-US" sz="1100" dirty="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9525">
                      <a:solidFill>
                        <a:srgbClr val="999A98"/>
                      </a:solidFill>
                      <a:prstDash val="solid"/>
                    </a:lnL>
                    <a:lnR w="19050">
                      <a:solidFill>
                        <a:srgbClr val="999A98"/>
                      </a:solidFill>
                      <a:prstDash val="solid"/>
                    </a:lnR>
                    <a:lnT w="19050">
                      <a:solidFill>
                        <a:srgbClr val="999A98"/>
                      </a:solidFill>
                      <a:prstDash val="solid"/>
                    </a:lnT>
                    <a:lnB w="19050">
                      <a:solidFill>
                        <a:srgbClr val="999A98"/>
                      </a:solidFill>
                      <a:prstDash val="solid"/>
                    </a:lnB>
                    <a:solidFill>
                      <a:srgbClr val="191919"/>
                    </a:solidFill>
                  </a:tcPr>
                </a:tc>
                <a:tc>
                  <a:txBody>
                    <a:bodyPr/>
                    <a:lstStyle/>
                    <a:p>
                      <a:pPr marL="94615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endParaRPr sz="1200" baseline="24305" dirty="0">
                        <a:latin typeface="Arial"/>
                        <a:cs typeface="Arial"/>
                      </a:endParaRPr>
                    </a:p>
                  </a:txBody>
                  <a:tcPr marL="0" marR="0" marT="43180" marB="0">
                    <a:lnL w="19050">
                      <a:solidFill>
                        <a:srgbClr val="999A98"/>
                      </a:solidFill>
                      <a:prstDash val="solid"/>
                    </a:lnL>
                    <a:lnR w="9525">
                      <a:solidFill>
                        <a:srgbClr val="999A98"/>
                      </a:solidFill>
                      <a:prstDash val="solid"/>
                    </a:lnR>
                    <a:lnT w="19050">
                      <a:solidFill>
                        <a:srgbClr val="999A98"/>
                      </a:solidFill>
                      <a:prstDash val="solid"/>
                    </a:lnT>
                    <a:lnB w="19050">
                      <a:solidFill>
                        <a:srgbClr val="999A98"/>
                      </a:solidFill>
                      <a:prstDash val="solid"/>
                    </a:lnB>
                    <a:solidFill>
                      <a:srgbClr val="19191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1145">
                <a:tc>
                  <a:txBody>
                    <a:bodyPr/>
                    <a:lstStyle/>
                    <a:p>
                      <a:pPr marL="9144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345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spc="-5" dirty="0">
                          <a:solidFill>
                            <a:srgbClr val="1083DD"/>
                          </a:solidFill>
                          <a:latin typeface="Arial"/>
                          <a:cs typeface="Arial"/>
                        </a:rPr>
                        <a:t>Other Info (If need)</a:t>
                      </a:r>
                      <a:endParaRPr lang="en-US" sz="1100" dirty="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9525">
                      <a:solidFill>
                        <a:srgbClr val="999A98"/>
                      </a:solidFill>
                      <a:prstDash val="solid"/>
                    </a:lnL>
                    <a:lnR w="19050">
                      <a:solidFill>
                        <a:srgbClr val="999A98"/>
                      </a:solidFill>
                      <a:prstDash val="solid"/>
                    </a:lnR>
                    <a:lnT w="19050">
                      <a:solidFill>
                        <a:srgbClr val="999A98"/>
                      </a:solidFill>
                      <a:prstDash val="solid"/>
                    </a:lnT>
                    <a:lnB w="9525">
                      <a:solidFill>
                        <a:srgbClr val="999A98"/>
                      </a:solidFill>
                      <a:prstDash val="solid"/>
                    </a:lnB>
                    <a:solidFill>
                      <a:srgbClr val="999A98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94615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endParaRPr sz="1200" baseline="24305" dirty="0">
                        <a:latin typeface="Arial"/>
                        <a:cs typeface="Arial"/>
                      </a:endParaRPr>
                    </a:p>
                  </a:txBody>
                  <a:tcPr marL="0" marR="0" marT="43180" marB="0">
                    <a:lnL w="19050">
                      <a:solidFill>
                        <a:srgbClr val="999A98"/>
                      </a:solidFill>
                      <a:prstDash val="solid"/>
                    </a:lnL>
                    <a:lnR w="9525">
                      <a:solidFill>
                        <a:srgbClr val="999A98"/>
                      </a:solidFill>
                      <a:prstDash val="solid"/>
                    </a:lnR>
                    <a:lnT w="19050">
                      <a:solidFill>
                        <a:srgbClr val="999A98"/>
                      </a:solidFill>
                      <a:prstDash val="solid"/>
                    </a:lnT>
                    <a:lnB w="9525">
                      <a:solidFill>
                        <a:srgbClr val="999A98"/>
                      </a:solidFill>
                      <a:prstDash val="solid"/>
                    </a:lnB>
                    <a:solidFill>
                      <a:srgbClr val="999A98">
                        <a:alpha val="1999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3" name="object 23"/>
          <p:cNvSpPr/>
          <p:nvPr/>
        </p:nvSpPr>
        <p:spPr>
          <a:xfrm>
            <a:off x="2258326" y="4686715"/>
            <a:ext cx="657225" cy="76200"/>
          </a:xfrm>
          <a:custGeom>
            <a:avLst/>
            <a:gdLst/>
            <a:ahLst/>
            <a:cxnLst/>
            <a:rect l="l" t="t" r="r" b="b"/>
            <a:pathLst>
              <a:path w="657225" h="76200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47625"/>
                </a:lnTo>
                <a:lnTo>
                  <a:pt x="63500" y="47625"/>
                </a:lnTo>
                <a:lnTo>
                  <a:pt x="63500" y="28575"/>
                </a:lnTo>
                <a:lnTo>
                  <a:pt x="76200" y="28575"/>
                </a:lnTo>
                <a:lnTo>
                  <a:pt x="76200" y="0"/>
                </a:lnTo>
                <a:close/>
              </a:path>
              <a:path w="657225" h="76200">
                <a:moveTo>
                  <a:pt x="76200" y="28575"/>
                </a:moveTo>
                <a:lnTo>
                  <a:pt x="63500" y="28575"/>
                </a:lnTo>
                <a:lnTo>
                  <a:pt x="63500" y="47625"/>
                </a:lnTo>
                <a:lnTo>
                  <a:pt x="76200" y="47625"/>
                </a:lnTo>
                <a:lnTo>
                  <a:pt x="76200" y="28575"/>
                </a:lnTo>
                <a:close/>
              </a:path>
              <a:path w="657225" h="76200">
                <a:moveTo>
                  <a:pt x="657148" y="28575"/>
                </a:moveTo>
                <a:lnTo>
                  <a:pt x="76200" y="28575"/>
                </a:lnTo>
                <a:lnTo>
                  <a:pt x="76200" y="47625"/>
                </a:lnTo>
                <a:lnTo>
                  <a:pt x="657148" y="47625"/>
                </a:lnTo>
                <a:lnTo>
                  <a:pt x="657148" y="28575"/>
                </a:lnTo>
                <a:close/>
              </a:path>
            </a:pathLst>
          </a:custGeom>
          <a:solidFill>
            <a:srgbClr val="3E74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3115614" y="4583684"/>
            <a:ext cx="102616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200" b="1" spc="-5" dirty="0">
                <a:solidFill>
                  <a:srgbClr val="92CBF7"/>
                </a:solidFill>
                <a:latin typeface="Arial"/>
                <a:cs typeface="Arial"/>
              </a:rPr>
              <a:t>Chatbot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4352950" y="4652802"/>
            <a:ext cx="657225" cy="76200"/>
          </a:xfrm>
          <a:custGeom>
            <a:avLst/>
            <a:gdLst/>
            <a:ahLst/>
            <a:cxnLst/>
            <a:rect l="l" t="t" r="r" b="b"/>
            <a:pathLst>
              <a:path w="657225" h="76200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47625"/>
                </a:lnTo>
                <a:lnTo>
                  <a:pt x="63500" y="47625"/>
                </a:lnTo>
                <a:lnTo>
                  <a:pt x="63500" y="28575"/>
                </a:lnTo>
                <a:lnTo>
                  <a:pt x="76200" y="28574"/>
                </a:lnTo>
                <a:lnTo>
                  <a:pt x="76200" y="0"/>
                </a:lnTo>
                <a:close/>
              </a:path>
              <a:path w="657225" h="76200">
                <a:moveTo>
                  <a:pt x="76200" y="28574"/>
                </a:moveTo>
                <a:lnTo>
                  <a:pt x="63500" y="28575"/>
                </a:lnTo>
                <a:lnTo>
                  <a:pt x="63500" y="47625"/>
                </a:lnTo>
                <a:lnTo>
                  <a:pt x="76200" y="47624"/>
                </a:lnTo>
                <a:lnTo>
                  <a:pt x="76200" y="28574"/>
                </a:lnTo>
                <a:close/>
              </a:path>
              <a:path w="657225" h="76200">
                <a:moveTo>
                  <a:pt x="76200" y="47624"/>
                </a:moveTo>
                <a:lnTo>
                  <a:pt x="63500" y="47625"/>
                </a:lnTo>
                <a:lnTo>
                  <a:pt x="76200" y="47625"/>
                </a:lnTo>
                <a:close/>
              </a:path>
              <a:path w="657225" h="76200">
                <a:moveTo>
                  <a:pt x="657136" y="28573"/>
                </a:moveTo>
                <a:lnTo>
                  <a:pt x="76200" y="28574"/>
                </a:lnTo>
                <a:lnTo>
                  <a:pt x="76200" y="47624"/>
                </a:lnTo>
                <a:lnTo>
                  <a:pt x="657136" y="47623"/>
                </a:lnTo>
                <a:lnTo>
                  <a:pt x="657136" y="28573"/>
                </a:lnTo>
                <a:close/>
              </a:path>
            </a:pathLst>
          </a:custGeom>
          <a:solidFill>
            <a:srgbClr val="3E74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5140540" y="4324350"/>
            <a:ext cx="1888489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8585" marR="5080" indent="-96520">
              <a:lnSpc>
                <a:spcPct val="100000"/>
              </a:lnSpc>
              <a:spcBef>
                <a:spcPts val="100"/>
              </a:spcBef>
            </a:pPr>
            <a:r>
              <a:rPr lang="en-US" sz="1200" b="1" spc="-5" dirty="0">
                <a:solidFill>
                  <a:srgbClr val="92CBF7"/>
                </a:solidFill>
                <a:latin typeface="Arial"/>
                <a:cs typeface="Arial"/>
              </a:rPr>
              <a:t> </a:t>
            </a:r>
            <a:r>
              <a:rPr lang="en-US" sz="1200" spc="-5" dirty="0">
                <a:solidFill>
                  <a:srgbClr val="92CBF7"/>
                </a:solidFill>
              </a:rPr>
              <a:t>“ </a:t>
            </a:r>
            <a:r>
              <a:rPr lang="en-US" sz="1200" b="1" spc="-5" dirty="0">
                <a:solidFill>
                  <a:srgbClr val="92CBF7"/>
                </a:solidFill>
                <a:latin typeface="Arial"/>
                <a:cs typeface="Arial"/>
              </a:rPr>
              <a:t>Your distribution has been paid out on Jan 10, 2019</a:t>
            </a:r>
            <a:r>
              <a:rPr lang="en-US" sz="1200" spc="-5" dirty="0">
                <a:solidFill>
                  <a:srgbClr val="92CBF7"/>
                </a:solidFill>
              </a:rPr>
              <a:t> ”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6226454" y="3785641"/>
            <a:ext cx="259715" cy="76200"/>
          </a:xfrm>
          <a:custGeom>
            <a:avLst/>
            <a:gdLst/>
            <a:ahLst/>
            <a:cxnLst/>
            <a:rect l="l" t="t" r="r" b="b"/>
            <a:pathLst>
              <a:path w="259714" h="76200">
                <a:moveTo>
                  <a:pt x="183210" y="0"/>
                </a:moveTo>
                <a:lnTo>
                  <a:pt x="183210" y="76200"/>
                </a:lnTo>
                <a:lnTo>
                  <a:pt x="240360" y="47625"/>
                </a:lnTo>
                <a:lnTo>
                  <a:pt x="195910" y="47625"/>
                </a:lnTo>
                <a:lnTo>
                  <a:pt x="195910" y="28575"/>
                </a:lnTo>
                <a:lnTo>
                  <a:pt x="240360" y="28575"/>
                </a:lnTo>
                <a:lnTo>
                  <a:pt x="183210" y="0"/>
                </a:lnTo>
                <a:close/>
              </a:path>
              <a:path w="259714" h="76200">
                <a:moveTo>
                  <a:pt x="183210" y="28575"/>
                </a:moveTo>
                <a:lnTo>
                  <a:pt x="0" y="28575"/>
                </a:lnTo>
                <a:lnTo>
                  <a:pt x="0" y="47625"/>
                </a:lnTo>
                <a:lnTo>
                  <a:pt x="183210" y="47625"/>
                </a:lnTo>
                <a:lnTo>
                  <a:pt x="183210" y="28575"/>
                </a:lnTo>
                <a:close/>
              </a:path>
              <a:path w="259714" h="76200">
                <a:moveTo>
                  <a:pt x="240360" y="28575"/>
                </a:moveTo>
                <a:lnTo>
                  <a:pt x="195910" y="28575"/>
                </a:lnTo>
                <a:lnTo>
                  <a:pt x="195910" y="47625"/>
                </a:lnTo>
                <a:lnTo>
                  <a:pt x="240360" y="47625"/>
                </a:lnTo>
                <a:lnTo>
                  <a:pt x="259410" y="38100"/>
                </a:lnTo>
                <a:lnTo>
                  <a:pt x="240360" y="28575"/>
                </a:lnTo>
                <a:close/>
              </a:path>
            </a:pathLst>
          </a:custGeom>
          <a:solidFill>
            <a:srgbClr val="3E74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7191997" y="4570514"/>
            <a:ext cx="1335405" cy="76200"/>
          </a:xfrm>
          <a:custGeom>
            <a:avLst/>
            <a:gdLst/>
            <a:ahLst/>
            <a:cxnLst/>
            <a:rect l="l" t="t" r="r" b="b"/>
            <a:pathLst>
              <a:path w="1335404" h="76200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47625"/>
                </a:lnTo>
                <a:lnTo>
                  <a:pt x="63500" y="47625"/>
                </a:lnTo>
                <a:lnTo>
                  <a:pt x="63500" y="28575"/>
                </a:lnTo>
                <a:lnTo>
                  <a:pt x="76200" y="28574"/>
                </a:lnTo>
                <a:lnTo>
                  <a:pt x="76200" y="0"/>
                </a:lnTo>
                <a:close/>
              </a:path>
              <a:path w="1335404" h="76200">
                <a:moveTo>
                  <a:pt x="76200" y="28574"/>
                </a:moveTo>
                <a:lnTo>
                  <a:pt x="63500" y="28575"/>
                </a:lnTo>
                <a:lnTo>
                  <a:pt x="63500" y="47625"/>
                </a:lnTo>
                <a:lnTo>
                  <a:pt x="76200" y="47624"/>
                </a:lnTo>
                <a:lnTo>
                  <a:pt x="76200" y="28574"/>
                </a:lnTo>
                <a:close/>
              </a:path>
              <a:path w="1335404" h="76200">
                <a:moveTo>
                  <a:pt x="76200" y="47624"/>
                </a:moveTo>
                <a:lnTo>
                  <a:pt x="63500" y="47625"/>
                </a:lnTo>
                <a:lnTo>
                  <a:pt x="76200" y="47625"/>
                </a:lnTo>
                <a:close/>
              </a:path>
              <a:path w="1335404" h="76200">
                <a:moveTo>
                  <a:pt x="1335316" y="28573"/>
                </a:moveTo>
                <a:lnTo>
                  <a:pt x="76200" y="28574"/>
                </a:lnTo>
                <a:lnTo>
                  <a:pt x="76200" y="47624"/>
                </a:lnTo>
                <a:lnTo>
                  <a:pt x="1335316" y="47623"/>
                </a:lnTo>
                <a:lnTo>
                  <a:pt x="1335316" y="28573"/>
                </a:lnTo>
                <a:close/>
              </a:path>
            </a:pathLst>
          </a:custGeom>
          <a:solidFill>
            <a:srgbClr val="3E74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8529878" y="4067906"/>
            <a:ext cx="0" cy="544830"/>
          </a:xfrm>
          <a:custGeom>
            <a:avLst/>
            <a:gdLst/>
            <a:ahLst/>
            <a:cxnLst/>
            <a:rect l="l" t="t" r="r" b="b"/>
            <a:pathLst>
              <a:path h="544829">
                <a:moveTo>
                  <a:pt x="0" y="0"/>
                </a:moveTo>
                <a:lnTo>
                  <a:pt x="1" y="544286"/>
                </a:lnTo>
              </a:path>
            </a:pathLst>
          </a:custGeom>
          <a:ln w="25400">
            <a:solidFill>
              <a:srgbClr val="4F81B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20040" y="1127760"/>
            <a:ext cx="1078992" cy="609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55464" y="3781043"/>
            <a:ext cx="1078992" cy="6095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8241792" y="3526535"/>
            <a:ext cx="591311" cy="5090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7848600" y="3785641"/>
            <a:ext cx="254635" cy="76200"/>
          </a:xfrm>
          <a:custGeom>
            <a:avLst/>
            <a:gdLst/>
            <a:ahLst/>
            <a:cxnLst/>
            <a:rect l="l" t="t" r="r" b="b"/>
            <a:pathLst>
              <a:path w="254634" h="76200">
                <a:moveTo>
                  <a:pt x="177863" y="0"/>
                </a:moveTo>
                <a:lnTo>
                  <a:pt x="177863" y="76200"/>
                </a:lnTo>
                <a:lnTo>
                  <a:pt x="235013" y="47625"/>
                </a:lnTo>
                <a:lnTo>
                  <a:pt x="190563" y="47625"/>
                </a:lnTo>
                <a:lnTo>
                  <a:pt x="190563" y="28575"/>
                </a:lnTo>
                <a:lnTo>
                  <a:pt x="235013" y="28575"/>
                </a:lnTo>
                <a:lnTo>
                  <a:pt x="177863" y="0"/>
                </a:lnTo>
                <a:close/>
              </a:path>
              <a:path w="254634" h="76200">
                <a:moveTo>
                  <a:pt x="177863" y="28575"/>
                </a:moveTo>
                <a:lnTo>
                  <a:pt x="0" y="28575"/>
                </a:lnTo>
                <a:lnTo>
                  <a:pt x="0" y="47625"/>
                </a:lnTo>
                <a:lnTo>
                  <a:pt x="177863" y="47625"/>
                </a:lnTo>
                <a:lnTo>
                  <a:pt x="177863" y="28575"/>
                </a:lnTo>
                <a:close/>
              </a:path>
              <a:path w="254634" h="76200">
                <a:moveTo>
                  <a:pt x="235013" y="28575"/>
                </a:moveTo>
                <a:lnTo>
                  <a:pt x="190563" y="28575"/>
                </a:lnTo>
                <a:lnTo>
                  <a:pt x="190563" y="47625"/>
                </a:lnTo>
                <a:lnTo>
                  <a:pt x="235013" y="47625"/>
                </a:lnTo>
                <a:lnTo>
                  <a:pt x="254063" y="38100"/>
                </a:lnTo>
                <a:lnTo>
                  <a:pt x="235013" y="28575"/>
                </a:lnTo>
                <a:close/>
              </a:path>
            </a:pathLst>
          </a:custGeom>
          <a:solidFill>
            <a:srgbClr val="3E74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6679120" y="3589965"/>
            <a:ext cx="1263016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7366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FFFF00"/>
                </a:solidFill>
                <a:latin typeface="Arial"/>
                <a:cs typeface="Arial"/>
              </a:rPr>
              <a:t>“</a:t>
            </a:r>
            <a:r>
              <a:rPr lang="en-US" sz="1200" b="1" spc="-5" dirty="0">
                <a:solidFill>
                  <a:srgbClr val="FFFF00"/>
                </a:solidFill>
                <a:latin typeface="Arial"/>
                <a:cs typeface="Arial"/>
              </a:rPr>
              <a:t>what is your   project id</a:t>
            </a:r>
            <a:r>
              <a:rPr sz="1200" b="1" spc="-5" dirty="0">
                <a:solidFill>
                  <a:srgbClr val="FFFF00"/>
                </a:solidFill>
                <a:latin typeface="Arial"/>
                <a:cs typeface="Arial"/>
              </a:rPr>
              <a:t>?</a:t>
            </a:r>
            <a:endParaRPr sz="1200" dirty="0">
              <a:solidFill>
                <a:srgbClr val="FFFF00"/>
              </a:solidFill>
              <a:latin typeface="Arial"/>
              <a:cs typeface="Arial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3070212" y="1084516"/>
            <a:ext cx="650875" cy="217170"/>
          </a:xfrm>
          <a:custGeom>
            <a:avLst/>
            <a:gdLst/>
            <a:ahLst/>
            <a:cxnLst/>
            <a:rect l="l" t="t" r="r" b="b"/>
            <a:pathLst>
              <a:path w="650875" h="217169">
                <a:moveTo>
                  <a:pt x="542366" y="0"/>
                </a:moveTo>
                <a:lnTo>
                  <a:pt x="108280" y="0"/>
                </a:lnTo>
                <a:lnTo>
                  <a:pt x="66131" y="8510"/>
                </a:lnTo>
                <a:lnTo>
                  <a:pt x="31713" y="31718"/>
                </a:lnTo>
                <a:lnTo>
                  <a:pt x="8508" y="66136"/>
                </a:lnTo>
                <a:lnTo>
                  <a:pt x="0" y="108280"/>
                </a:lnTo>
                <a:lnTo>
                  <a:pt x="8508" y="150428"/>
                </a:lnTo>
                <a:lnTo>
                  <a:pt x="31713" y="184846"/>
                </a:lnTo>
                <a:lnTo>
                  <a:pt x="66131" y="208051"/>
                </a:lnTo>
                <a:lnTo>
                  <a:pt x="108280" y="216560"/>
                </a:lnTo>
                <a:lnTo>
                  <a:pt x="542366" y="216560"/>
                </a:lnTo>
                <a:lnTo>
                  <a:pt x="584514" y="208051"/>
                </a:lnTo>
                <a:lnTo>
                  <a:pt x="618932" y="184846"/>
                </a:lnTo>
                <a:lnTo>
                  <a:pt x="642137" y="150428"/>
                </a:lnTo>
                <a:lnTo>
                  <a:pt x="650646" y="108280"/>
                </a:lnTo>
                <a:lnTo>
                  <a:pt x="642137" y="66136"/>
                </a:lnTo>
                <a:lnTo>
                  <a:pt x="618932" y="31718"/>
                </a:lnTo>
                <a:lnTo>
                  <a:pt x="584514" y="8510"/>
                </a:lnTo>
                <a:lnTo>
                  <a:pt x="542366" y="0"/>
                </a:lnTo>
                <a:close/>
              </a:path>
            </a:pathLst>
          </a:custGeom>
          <a:solidFill>
            <a:srgbClr val="DCDEE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3340773" y="1075435"/>
            <a:ext cx="211683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200" dirty="0">
                <a:solidFill>
                  <a:srgbClr val="53585F"/>
                </a:solidFill>
                <a:latin typeface="Arial"/>
                <a:cs typeface="Arial"/>
              </a:rPr>
              <a:t>is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2511526" y="1373009"/>
            <a:ext cx="993674" cy="217170"/>
          </a:xfrm>
          <a:custGeom>
            <a:avLst/>
            <a:gdLst/>
            <a:ahLst/>
            <a:cxnLst/>
            <a:rect l="l" t="t" r="r" b="b"/>
            <a:pathLst>
              <a:path w="650875" h="217169">
                <a:moveTo>
                  <a:pt x="542366" y="0"/>
                </a:moveTo>
                <a:lnTo>
                  <a:pt x="108280" y="0"/>
                </a:lnTo>
                <a:lnTo>
                  <a:pt x="66131" y="8508"/>
                </a:lnTo>
                <a:lnTo>
                  <a:pt x="31713" y="31713"/>
                </a:lnTo>
                <a:lnTo>
                  <a:pt x="8508" y="66131"/>
                </a:lnTo>
                <a:lnTo>
                  <a:pt x="0" y="108280"/>
                </a:lnTo>
                <a:lnTo>
                  <a:pt x="8508" y="150423"/>
                </a:lnTo>
                <a:lnTo>
                  <a:pt x="31713" y="184842"/>
                </a:lnTo>
                <a:lnTo>
                  <a:pt x="66131" y="208049"/>
                </a:lnTo>
                <a:lnTo>
                  <a:pt x="108280" y="216560"/>
                </a:lnTo>
                <a:lnTo>
                  <a:pt x="542366" y="216560"/>
                </a:lnTo>
                <a:lnTo>
                  <a:pt x="584514" y="208049"/>
                </a:lnTo>
                <a:lnTo>
                  <a:pt x="618932" y="184842"/>
                </a:lnTo>
                <a:lnTo>
                  <a:pt x="642137" y="150423"/>
                </a:lnTo>
                <a:lnTo>
                  <a:pt x="650646" y="108280"/>
                </a:lnTo>
                <a:lnTo>
                  <a:pt x="642137" y="66131"/>
                </a:lnTo>
                <a:lnTo>
                  <a:pt x="618932" y="31713"/>
                </a:lnTo>
                <a:lnTo>
                  <a:pt x="584514" y="8508"/>
                </a:lnTo>
                <a:lnTo>
                  <a:pt x="542366" y="0"/>
                </a:lnTo>
                <a:close/>
              </a:path>
            </a:pathLst>
          </a:custGeom>
          <a:solidFill>
            <a:srgbClr val="DCDEE0"/>
          </a:solidFill>
        </p:spPr>
        <p:txBody>
          <a:bodyPr wrap="square" lIns="0" tIns="0" rIns="0" bIns="0" rtlCol="0"/>
          <a:lstStyle/>
          <a:p>
            <a:r>
              <a:rPr lang="en-US" sz="1200" spc="-5" dirty="0">
                <a:solidFill>
                  <a:srgbClr val="53585F"/>
                </a:solidFill>
                <a:latin typeface="Arial"/>
                <a:cs typeface="Arial"/>
              </a:rPr>
              <a:t>   distribution</a:t>
            </a:r>
            <a:endParaRPr sz="1200" spc="-5" dirty="0">
              <a:solidFill>
                <a:srgbClr val="53585F"/>
              </a:solidFill>
              <a:latin typeface="Arial"/>
              <a:cs typeface="Arial"/>
            </a:endParaRPr>
          </a:p>
        </p:txBody>
      </p:sp>
      <p:sp>
        <p:nvSpPr>
          <p:cNvPr id="40" name="object 2">
            <a:extLst>
              <a:ext uri="{FF2B5EF4-FFF2-40B4-BE49-F238E27FC236}">
                <a16:creationId xmlns:a16="http://schemas.microsoft.com/office/drawing/2014/main" id="{C2AD74EC-C2EA-4299-8386-460849C01063}"/>
              </a:ext>
            </a:extLst>
          </p:cNvPr>
          <p:cNvSpPr txBox="1">
            <a:spLocks/>
          </p:cNvSpPr>
          <p:nvPr/>
        </p:nvSpPr>
        <p:spPr>
          <a:xfrm>
            <a:off x="329809" y="1783739"/>
            <a:ext cx="1567976" cy="382797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>
              <a:defRPr sz="4000" b="1" i="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>
              <a:spcBef>
                <a:spcPts val="105"/>
              </a:spcBef>
            </a:pPr>
            <a:r>
              <a:rPr lang="en-US" sz="1200" spc="-5" dirty="0">
                <a:solidFill>
                  <a:srgbClr val="92CBF7"/>
                </a:solidFill>
                <a:ea typeface="+mn-ea"/>
              </a:rPr>
              <a:t>“What is my distribution status”</a:t>
            </a:r>
          </a:p>
        </p:txBody>
      </p:sp>
      <p:sp>
        <p:nvSpPr>
          <p:cNvPr id="41" name="object 2">
            <a:extLst>
              <a:ext uri="{FF2B5EF4-FFF2-40B4-BE49-F238E27FC236}">
                <a16:creationId xmlns:a16="http://schemas.microsoft.com/office/drawing/2014/main" id="{F798FDF8-1757-46BD-9B49-CC9A099F1CCC}"/>
              </a:ext>
            </a:extLst>
          </p:cNvPr>
          <p:cNvSpPr txBox="1">
            <a:spLocks/>
          </p:cNvSpPr>
          <p:nvPr/>
        </p:nvSpPr>
        <p:spPr>
          <a:xfrm>
            <a:off x="2775424" y="1705674"/>
            <a:ext cx="1567976" cy="382797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>
              <a:defRPr sz="4000" b="1" i="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>
              <a:spcBef>
                <a:spcPts val="105"/>
              </a:spcBef>
            </a:pPr>
            <a:r>
              <a:rPr lang="en-US" sz="1200" spc="-5" dirty="0">
                <a:solidFill>
                  <a:srgbClr val="92CBF7"/>
                </a:solidFill>
                <a:ea typeface="+mn-ea"/>
              </a:rPr>
              <a:t>Automatic speech recognition</a:t>
            </a:r>
          </a:p>
        </p:txBody>
      </p:sp>
      <p:sp>
        <p:nvSpPr>
          <p:cNvPr id="42" name="object 6">
            <a:extLst>
              <a:ext uri="{FF2B5EF4-FFF2-40B4-BE49-F238E27FC236}">
                <a16:creationId xmlns:a16="http://schemas.microsoft.com/office/drawing/2014/main" id="{F9198F3D-D913-4FC7-9E00-FCD77E79C599}"/>
              </a:ext>
            </a:extLst>
          </p:cNvPr>
          <p:cNvSpPr/>
          <p:nvPr/>
        </p:nvSpPr>
        <p:spPr>
          <a:xfrm>
            <a:off x="3653434" y="1384311"/>
            <a:ext cx="782955" cy="211454"/>
          </a:xfrm>
          <a:custGeom>
            <a:avLst/>
            <a:gdLst/>
            <a:ahLst/>
            <a:cxnLst/>
            <a:rect l="l" t="t" r="r" b="b"/>
            <a:pathLst>
              <a:path w="782954" h="211455">
                <a:moveTo>
                  <a:pt x="677316" y="0"/>
                </a:moveTo>
                <a:lnTo>
                  <a:pt x="105638" y="0"/>
                </a:lnTo>
                <a:lnTo>
                  <a:pt x="64518" y="8303"/>
                </a:lnTo>
                <a:lnTo>
                  <a:pt x="30940" y="30946"/>
                </a:lnTo>
                <a:lnTo>
                  <a:pt x="8301" y="64529"/>
                </a:lnTo>
                <a:lnTo>
                  <a:pt x="0" y="105651"/>
                </a:lnTo>
                <a:lnTo>
                  <a:pt x="8301" y="146771"/>
                </a:lnTo>
                <a:lnTo>
                  <a:pt x="30940" y="180349"/>
                </a:lnTo>
                <a:lnTo>
                  <a:pt x="64518" y="202988"/>
                </a:lnTo>
                <a:lnTo>
                  <a:pt x="105638" y="211289"/>
                </a:lnTo>
                <a:lnTo>
                  <a:pt x="677316" y="211289"/>
                </a:lnTo>
                <a:lnTo>
                  <a:pt x="718436" y="202988"/>
                </a:lnTo>
                <a:lnTo>
                  <a:pt x="752014" y="180349"/>
                </a:lnTo>
                <a:lnTo>
                  <a:pt x="774653" y="146771"/>
                </a:lnTo>
                <a:lnTo>
                  <a:pt x="782954" y="105651"/>
                </a:lnTo>
                <a:lnTo>
                  <a:pt x="774653" y="64529"/>
                </a:lnTo>
                <a:lnTo>
                  <a:pt x="752014" y="30946"/>
                </a:lnTo>
                <a:lnTo>
                  <a:pt x="718436" y="8303"/>
                </a:lnTo>
                <a:lnTo>
                  <a:pt x="677316" y="0"/>
                </a:lnTo>
                <a:close/>
              </a:path>
            </a:pathLst>
          </a:custGeom>
          <a:solidFill>
            <a:srgbClr val="DCDEE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7">
            <a:extLst>
              <a:ext uri="{FF2B5EF4-FFF2-40B4-BE49-F238E27FC236}">
                <a16:creationId xmlns:a16="http://schemas.microsoft.com/office/drawing/2014/main" id="{22DFECF0-4E86-418F-A438-810A2322482C}"/>
              </a:ext>
            </a:extLst>
          </p:cNvPr>
          <p:cNvSpPr txBox="1"/>
          <p:nvPr/>
        </p:nvSpPr>
        <p:spPr>
          <a:xfrm>
            <a:off x="3810000" y="1373009"/>
            <a:ext cx="475501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200" spc="-5" dirty="0">
                <a:solidFill>
                  <a:srgbClr val="53585F"/>
                </a:solidFill>
                <a:latin typeface="Arial"/>
                <a:cs typeface="Arial"/>
              </a:rPr>
              <a:t>status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44" name="object 15">
            <a:extLst>
              <a:ext uri="{FF2B5EF4-FFF2-40B4-BE49-F238E27FC236}">
                <a16:creationId xmlns:a16="http://schemas.microsoft.com/office/drawing/2014/main" id="{A8B12552-CBCC-464E-8D8D-BDD2A438CD43}"/>
              </a:ext>
            </a:extLst>
          </p:cNvPr>
          <p:cNvSpPr txBox="1"/>
          <p:nvPr/>
        </p:nvSpPr>
        <p:spPr>
          <a:xfrm>
            <a:off x="8000531" y="1682695"/>
            <a:ext cx="1040914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0330" marR="5080" indent="-88265">
              <a:lnSpc>
                <a:spcPct val="100000"/>
              </a:lnSpc>
              <a:spcBef>
                <a:spcPts val="100"/>
              </a:spcBef>
            </a:pPr>
            <a:r>
              <a:rPr lang="en-US" sz="1200" b="1" spc="-5" dirty="0">
                <a:solidFill>
                  <a:srgbClr val="92CBF7"/>
                </a:solidFill>
                <a:latin typeface="Arial"/>
                <a:cs typeface="Arial"/>
              </a:rPr>
              <a:t>  Business logic Intent / slot Model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45" name="object 26">
            <a:extLst>
              <a:ext uri="{FF2B5EF4-FFF2-40B4-BE49-F238E27FC236}">
                <a16:creationId xmlns:a16="http://schemas.microsoft.com/office/drawing/2014/main" id="{BDE20BDB-B5ED-4A4A-8578-C0D5D1C25113}"/>
              </a:ext>
            </a:extLst>
          </p:cNvPr>
          <p:cNvSpPr txBox="1"/>
          <p:nvPr/>
        </p:nvSpPr>
        <p:spPr>
          <a:xfrm>
            <a:off x="217698" y="4456416"/>
            <a:ext cx="1888489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8585" marR="5080" indent="-96520">
              <a:lnSpc>
                <a:spcPct val="100000"/>
              </a:lnSpc>
              <a:spcBef>
                <a:spcPts val="100"/>
              </a:spcBef>
            </a:pPr>
            <a:r>
              <a:rPr lang="en-US" sz="1200" b="1" spc="-5" dirty="0">
                <a:solidFill>
                  <a:srgbClr val="92CBF7"/>
                </a:solidFill>
                <a:latin typeface="Arial"/>
                <a:cs typeface="Arial"/>
              </a:rPr>
              <a:t> </a:t>
            </a:r>
            <a:r>
              <a:rPr lang="en-US" sz="1200" spc="-5" dirty="0">
                <a:solidFill>
                  <a:srgbClr val="92CBF7"/>
                </a:solidFill>
              </a:rPr>
              <a:t>“ </a:t>
            </a:r>
            <a:r>
              <a:rPr lang="en-US" sz="1200" b="1" spc="-5" dirty="0">
                <a:solidFill>
                  <a:srgbClr val="92CBF7"/>
                </a:solidFill>
                <a:latin typeface="Arial"/>
                <a:cs typeface="Arial"/>
              </a:rPr>
              <a:t>Your distribution has been paid out on Jan 10, 2019</a:t>
            </a:r>
            <a:r>
              <a:rPr lang="en-US" sz="1200" spc="-5" dirty="0">
                <a:solidFill>
                  <a:srgbClr val="92CBF7"/>
                </a:solidFill>
              </a:rPr>
              <a:t> ”</a:t>
            </a:r>
            <a:endParaRPr sz="12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WR_METADATA_KEY" val="c1393e5b-af88-4f60-97e6-0968add144dc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165</TotalTime>
  <Words>579</Words>
  <Application>Microsoft Office PowerPoint</Application>
  <PresentationFormat>On-screen Show (16:9)</PresentationFormat>
  <Paragraphs>118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Times New Roman</vt:lpstr>
      <vt:lpstr>Office Theme</vt:lpstr>
      <vt:lpstr>PowerPoint Presentation</vt:lpstr>
      <vt:lpstr>Challenge for JULY CSM Team</vt:lpstr>
      <vt:lpstr>Proposed solution</vt:lpstr>
      <vt:lpstr>Chatbot</vt:lpstr>
      <vt:lpstr>Chatbot - Features</vt:lpstr>
      <vt:lpstr>Deployment to chat services</vt:lpstr>
      <vt:lpstr>Chatbot – Skill build (AWS Lex or Alexa Skill)</vt:lpstr>
      <vt:lpstr>Utterances variation detection</vt:lpstr>
      <vt:lpstr>“What is my distribution status”</vt:lpstr>
      <vt:lpstr>Amazon Lex – technology</vt:lpstr>
      <vt:lpstr>Business logic provided by Lambda</vt:lpstr>
      <vt:lpstr>What about if user could call JULY chat bot?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Mahbubur Rahman</cp:lastModifiedBy>
  <cp:revision>70</cp:revision>
  <dcterms:created xsi:type="dcterms:W3CDTF">2019-01-27T19:31:09Z</dcterms:created>
  <dcterms:modified xsi:type="dcterms:W3CDTF">2019-01-28T07:10:19Z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LastSaved">
    <vt:filetime>2019-01-27T00:00:00Z</vt:filetime>
  </property>
</Properties>
</file>